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5" r:id="rId16"/>
    <p:sldId id="266" r:id="rId17"/>
    <p:sldId id="271" r:id="rId18"/>
    <p:sldId id="272" r:id="rId19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C983F2-CF52-4B81-95AA-12B02D3749CE}">
  <a:tblStyle styleId="{94C983F2-CF52-4B81-95AA-12B02D3749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1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06:06:51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06:06:52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06:06:54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안녕하세요,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카페 키오스크 프로젝트의 발표를 맡게된 이재훈, 이지영, 김도윤입니다.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e2c63896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C_Menu (메뉴 테이블) C_Order 테이블과 1:N 관계(하나의 메뉴는 여러 주문에서 참조될 수 있음)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Sales (매출 테이블) C_Order 테이블과 1:N 관계 / (하루에 여러 개 주문 가능)</a:t>
            </a:r>
            <a:endParaRPr/>
          </a:p>
        </p:txBody>
      </p:sp>
      <p:sp>
        <p:nvSpPr>
          <p:cNvPr id="190" name="Google Shape;190;g33e2c63896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3b69ef9ac9_4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관리자모드에 있는 메뉴관리 주요 서비스화면입니다. 먼저 등록을 화면처럼 진행하면 DB와 엑셀에 저장이 되고 메뉴목록을 조회하면 메뉴가 등록되어 있는걸 확인할 수 있습니다. 검색기능은 부분검색이 가능하게끔 해서 검색한 단어가 메뉴이름에 포함되어 있으면 입력한 단어가 들어가있는 모든메뉴가 출력되고 메뉴수정이나 삭제를 진행할수 있습니다.</a:t>
            </a:r>
            <a:endParaRPr/>
          </a:p>
        </p:txBody>
      </p:sp>
      <p:sp>
        <p:nvSpPr>
          <p:cNvPr id="217" name="Google Shape;217;g33b69ef9ac9_4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3e04c7db1b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다음은 회원관리 주요서비스화면 입니다. 회원을 조회하면 고객이 등록한 핸드폰번호와 스탬프개수가 출력되고 검색기능으로 고객이 잘못입력한 핸드폰 번호를 수정하거나 고객이 요청할경우 정보를 삭제할 수 있습니다.</a:t>
            </a:r>
            <a:endParaRPr/>
          </a:p>
        </p:txBody>
      </p:sp>
      <p:sp>
        <p:nvSpPr>
          <p:cNvPr id="264" name="Google Shape;264;g33e04c7db1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e04c7db1b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다음은 주문내역과 일일매출 주요 화면입니다. 주문내역을 조회하면 고객이 주문한 오더정보를 조회할 수 있고 일일매출을 조회하면 일별로 그날 총 판매한 매출을 확인할 수 있습니다.</a:t>
            </a:r>
            <a:endParaRPr/>
          </a:p>
        </p:txBody>
      </p:sp>
      <p:sp>
        <p:nvSpPr>
          <p:cNvPr id="296" name="Google Shape;296;g33e04c7db1b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3e34546712_5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다음은 POI구현화면입니다.  POI 라이브러리를 사용하여 엑셀에 저장되게끔 한 이유는 주문 및 메뉴 데이터는 중요한 정보이므로 안전하게 저장해야 하고, 키오스크가 꺼지더라도 데이터를 유지할 수 있어 데이터 유실 방지 효과가 있습니다. 또한 엑셀을 활용하면 피벗테이블, 차트, 함수 등으로 데이터 분석이 가능하므로 보다 쉽게 매출 및 주문 데이터를 확인할 수 있고 세무서등 자료를 넘겨줘야 할 경우에 사용하기위해 추가하였습니다. 화면처럼 테이블별로 시트를 분류하여 알아보기 쉽게 하였고 다음처럼 저장된 주문내역이나 일별매출에 피벗테이블을 적용하여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판매된 메뉴통계를 보거나 매출을 조회할 수 있습니다.</a:t>
            </a:r>
            <a:endParaRPr/>
          </a:p>
        </p:txBody>
      </p:sp>
      <p:sp>
        <p:nvSpPr>
          <p:cNvPr id="320" name="Google Shape;320;g33e34546712_5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726AF041-8D12-8893-2246-6DF9C0584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e04c7db1b_1_12:notes">
            <a:extLst>
              <a:ext uri="{FF2B5EF4-FFF2-40B4-BE49-F238E27FC236}">
                <a16:creationId xmlns:a16="http://schemas.microsoft.com/office/drawing/2014/main" id="{9AB13C87-FF14-F1E3-DED8-98C8DA6A4D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g33e04c7db1b_1_12:notes">
            <a:extLst>
              <a:ext uri="{FF2B5EF4-FFF2-40B4-BE49-F238E27FC236}">
                <a16:creationId xmlns:a16="http://schemas.microsoft.com/office/drawing/2014/main" id="{C0105DC9-C0C1-DB45-1A0B-AAD27408B8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402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b69ef9ac9_4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다음으로 키오스크에 주요 기능을 시연영상을 통해 보여드리겠습니다.</a:t>
            </a:r>
            <a:endParaRPr/>
          </a:p>
        </p:txBody>
      </p:sp>
      <p:sp>
        <p:nvSpPr>
          <p:cNvPr id="205" name="Google Shape;205;g33b69ef9ac9_4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3b69ef9ac9_4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이번 프로젝트를 통해 자바 GUI 개발, 데이터베이스 연동, 엑셀 데이터 분석 기능을 실무 환경에서 적용해 볼 수 있었습니다. 특히 Apache POI를 처음 사용하면서 어려움도 있었지만, 팀원들과 협업하며 해결하는 과정에서 많은 것을 배울 수 있었습니다.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앞으로 다음과 같은 개선점을 보완할 계획입니다.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이상으로 저희 ‘카페 키오스크’ 프로젝트 발표를 마치겠습니다. 감사합니다. 질문은 받지않습니다.</a:t>
            </a:r>
            <a:endParaRPr/>
          </a:p>
        </p:txBody>
      </p:sp>
      <p:sp>
        <p:nvSpPr>
          <p:cNvPr id="341" name="Google Shape;341;g33b69ef9ac9_4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e34546712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33e34546712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안녕하세요</a:t>
            </a:r>
            <a:r>
              <a:rPr lang="en-US" dirty="0"/>
              <a:t>, </a:t>
            </a:r>
            <a:r>
              <a:rPr lang="en-US" dirty="0" err="1"/>
              <a:t>저희</a:t>
            </a:r>
            <a:r>
              <a:rPr lang="en-US" dirty="0"/>
              <a:t> </a:t>
            </a:r>
            <a:r>
              <a:rPr lang="en-US" dirty="0" err="1"/>
              <a:t>팀은</a:t>
            </a:r>
            <a:r>
              <a:rPr lang="en-US" dirty="0"/>
              <a:t> ‘</a:t>
            </a:r>
            <a:r>
              <a:rPr lang="en-US" dirty="0" err="1"/>
              <a:t>카페</a:t>
            </a:r>
            <a:r>
              <a:rPr lang="en-US" dirty="0"/>
              <a:t> </a:t>
            </a:r>
            <a:r>
              <a:rPr lang="en-US" dirty="0" err="1"/>
              <a:t>키오스크</a:t>
            </a:r>
            <a:r>
              <a:rPr lang="en-US" dirty="0"/>
              <a:t>’ </a:t>
            </a:r>
            <a:r>
              <a:rPr lang="en-US" dirty="0" err="1"/>
              <a:t>프로젝트를</a:t>
            </a:r>
            <a:r>
              <a:rPr lang="en-US" dirty="0"/>
              <a:t> </a:t>
            </a:r>
            <a:r>
              <a:rPr lang="en-US" dirty="0" err="1"/>
              <a:t>진행한</a:t>
            </a:r>
            <a:r>
              <a:rPr lang="en-US" dirty="0"/>
              <a:t> </a:t>
            </a:r>
            <a:r>
              <a:rPr lang="en-US" dirty="0" err="1"/>
              <a:t>김도윤</a:t>
            </a:r>
            <a:r>
              <a:rPr lang="en-US" dirty="0"/>
              <a:t>, </a:t>
            </a:r>
            <a:r>
              <a:rPr lang="en-US" dirty="0" err="1"/>
              <a:t>이지영</a:t>
            </a:r>
            <a:r>
              <a:rPr lang="en-US" dirty="0"/>
              <a:t>, </a:t>
            </a:r>
            <a:r>
              <a:rPr lang="en-US" dirty="0" err="1"/>
              <a:t>이재훈입니다</a:t>
            </a:r>
            <a:r>
              <a:rPr lang="en-US" dirty="0"/>
              <a:t>. </a:t>
            </a:r>
            <a:r>
              <a:rPr lang="en-US" dirty="0" err="1"/>
              <a:t>오늘</a:t>
            </a:r>
            <a:r>
              <a:rPr lang="en-US" dirty="0"/>
              <a:t> </a:t>
            </a:r>
            <a:r>
              <a:rPr lang="en-US" dirty="0" err="1"/>
              <a:t>발표에서는</a:t>
            </a:r>
            <a:r>
              <a:rPr lang="en-US" dirty="0"/>
              <a:t> </a:t>
            </a:r>
            <a:r>
              <a:rPr lang="en-US" dirty="0" err="1"/>
              <a:t>프로젝트의</a:t>
            </a:r>
            <a:r>
              <a:rPr lang="en-US" dirty="0"/>
              <a:t> </a:t>
            </a:r>
            <a:r>
              <a:rPr lang="en-US" dirty="0" err="1"/>
              <a:t>목적</a:t>
            </a:r>
            <a:r>
              <a:rPr lang="en-US" dirty="0"/>
              <a:t>, </a:t>
            </a:r>
            <a:r>
              <a:rPr lang="en-US" dirty="0" err="1"/>
              <a:t>개발</a:t>
            </a:r>
            <a:r>
              <a:rPr lang="en-US" dirty="0"/>
              <a:t> </a:t>
            </a:r>
            <a:r>
              <a:rPr lang="en-US" dirty="0" err="1"/>
              <a:t>과정</a:t>
            </a:r>
            <a:r>
              <a:rPr lang="en-US" dirty="0"/>
              <a:t>, </a:t>
            </a:r>
            <a:r>
              <a:rPr lang="en-US" dirty="0" err="1"/>
              <a:t>주요</a:t>
            </a:r>
            <a:r>
              <a:rPr lang="en-US" dirty="0"/>
              <a:t> </a:t>
            </a:r>
            <a:r>
              <a:rPr lang="en-US" dirty="0" err="1"/>
              <a:t>기능</a:t>
            </a:r>
            <a:r>
              <a:rPr lang="en-US" dirty="0"/>
              <a:t>, </a:t>
            </a:r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성과와</a:t>
            </a:r>
            <a:r>
              <a:rPr lang="en-US" dirty="0"/>
              <a:t> </a:t>
            </a:r>
            <a:r>
              <a:rPr lang="en-US" dirty="0" err="1"/>
              <a:t>개선점을</a:t>
            </a:r>
            <a:r>
              <a:rPr lang="en-US" dirty="0"/>
              <a:t> </a:t>
            </a:r>
            <a:r>
              <a:rPr lang="en-US" dirty="0" err="1"/>
              <a:t>발표하겠습니다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저희 프로젝트는 자바를 활용한 키오스크 시스템 개발입니다. 바쁜 카페 환경에서 고객이 직접 주문할 수 있도록 하여 직원의 업무 부담을 줄이고, 주문 실수를 방지하는 것이 목표입니다. 이를 통해 업무 효율성을 높이고, 매출 및 주문 데이터를 손쉽게 관리할 수 있도록 설계하였습니다.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b69ef9ac9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프로젝트를 진행하면서 WBS도 함께 작성해 보았습니다. 설계부분은 모두 공동으로 진행하였고 개발부분은 팀원들과 클래스별로 파트를 나누어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진행하였습니다. </a:t>
            </a:r>
            <a:endParaRPr/>
          </a:p>
        </p:txBody>
      </p:sp>
      <p:sp>
        <p:nvSpPr>
          <p:cNvPr id="118" name="Google Shape;118;g33b69ef9ac9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e345467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33e345467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b69ef9ac9_4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본 프로젝트는 Windows 10 운영체제에서  Eclipse IDE를 사용하여 Java Swing과 Apache POI 라이브러리를 적용하였습니다. JDK 1.8을 기반으로 개발하였으며, 데이터베이스 연동 및 엑셀 파일 저장 기능을 구현하였습니다.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9" name="Google Shape;139;g33b69ef9ac9_4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b69ef9ac9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다음으로 주요 기능을 설명드리겠습니다.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먼저 관리자 기능정의서 입니다.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메뉴관리기능에는 메뉴추가, 수정, 삭제 기능을 제공하고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데이터베이스에 저장하고 엑셀로 내보내기가 가능합니다.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회원관리 기능은 등록된 고객의 전화번호 검색, 수정, 삭제가 가능하고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매출 및 주문내역 조회기능은 일일 매출확인, 주문내역을 조회할 수 있고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POI 라이브러리를 활용하여 엑셀에서 피벗테이블을 활용해 분석할 수 있습니다.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" name="Google Shape;157;g33b69ef9ac9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b69ef9ac9_4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키오스크 주문하기기능에는 고객이 직접 메뉴를 선택하고 주문할수 있고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결제 후 주문 내역이 관리자 화면에 반영됩니다.</a:t>
            </a:r>
            <a:endParaRPr/>
          </a:p>
        </p:txBody>
      </p:sp>
      <p:sp>
        <p:nvSpPr>
          <p:cNvPr id="168" name="Google Shape;168;g33b69ef9ac9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b69ef9ac9_4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데이터베이스 설계 과정에서 ERD를 활용하여 고객, 주문, 메뉴 데이터를 효과적으로 저장하고 관리할 수 있도록 구조화했습니다. 유스케이스 다이어그램을 통해 사용자(고객 및 관리자)의 흐름을 명확히 정의하였습니다.</a:t>
            </a:r>
            <a:endParaRPr/>
          </a:p>
        </p:txBody>
      </p:sp>
      <p:sp>
        <p:nvSpPr>
          <p:cNvPr id="179" name="Google Shape;179;g33b69ef9ac9_4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5912353" y="97091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3.jpg"/><Relationship Id="rId7" Type="http://schemas.openxmlformats.org/officeDocument/2006/relationships/customXml" Target="../ink/ink1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10" Type="http://schemas.openxmlformats.org/officeDocument/2006/relationships/customXml" Target="../ink/ink3.xml"/><Relationship Id="rId4" Type="http://schemas.openxmlformats.org/officeDocument/2006/relationships/image" Target="../media/image12.png"/><Relationship Id="rId9" Type="http://schemas.openxmlformats.org/officeDocument/2006/relationships/customXml" Target="../ink/ink2.xml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20" b="-9219"/>
            </a:stretch>
          </a:blipFill>
          <a:ln>
            <a:noFill/>
          </a:ln>
        </p:spPr>
      </p:sp>
      <p:sp>
        <p:nvSpPr>
          <p:cNvPr id="85" name="Google Shape;85;p13"/>
          <p:cNvSpPr txBox="1"/>
          <p:nvPr/>
        </p:nvSpPr>
        <p:spPr>
          <a:xfrm>
            <a:off x="1850850" y="500186"/>
            <a:ext cx="15929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B7B7B7"/>
                </a:solidFill>
              </a:rPr>
              <a:t>자바 프로젝트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028700" y="5767439"/>
            <a:ext cx="159297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144000" marR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00" dirty="0" err="1">
                <a:solidFill>
                  <a:srgbClr val="FFFBF6"/>
                </a:solidFill>
              </a:rPr>
              <a:t>카페</a:t>
            </a:r>
            <a:r>
              <a:rPr lang="en-US" sz="8100" dirty="0">
                <a:solidFill>
                  <a:srgbClr val="FFFBF6"/>
                </a:solidFill>
              </a:rPr>
              <a:t> </a:t>
            </a:r>
            <a:r>
              <a:rPr lang="en-US" sz="8100" dirty="0" err="1">
                <a:solidFill>
                  <a:srgbClr val="FFFBF6"/>
                </a:solidFill>
              </a:rPr>
              <a:t>키오스크</a:t>
            </a:r>
            <a:endParaRPr sz="1500" dirty="0"/>
          </a:p>
        </p:txBody>
      </p:sp>
      <p:sp>
        <p:nvSpPr>
          <p:cNvPr id="88" name="Google Shape;88;p13"/>
          <p:cNvSpPr txBox="1"/>
          <p:nvPr/>
        </p:nvSpPr>
        <p:spPr>
          <a:xfrm>
            <a:off x="12292200" y="7353326"/>
            <a:ext cx="5995800" cy="10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김도윤</a:t>
            </a:r>
            <a:r>
              <a:rPr lang="en-US" sz="3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이지영</a:t>
            </a:r>
            <a:r>
              <a:rPr lang="en-US" sz="3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이재훈</a:t>
            </a:r>
            <a:endParaRPr sz="3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07D419-0706-FD5C-D77C-76381F0B27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</a:rPr>
              <a:t>1</a:t>
            </a:fld>
            <a:r>
              <a:rPr lang="en-US" sz="2000" dirty="0">
                <a:solidFill>
                  <a:schemeClr val="tx1"/>
                </a:solidFill>
              </a:rPr>
              <a:t>/1</a:t>
            </a:r>
            <a:r>
              <a:rPr lang="en-US" altLang="ko-KR" sz="2000" dirty="0">
                <a:solidFill>
                  <a:schemeClr val="tx1"/>
                </a:solidFill>
              </a:rPr>
              <a:t>8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D9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/>
          <p:nvPr/>
        </p:nvSpPr>
        <p:spPr>
          <a:xfrm>
            <a:off x="0" y="0"/>
            <a:ext cx="18288000" cy="1610607"/>
          </a:xfrm>
          <a:custGeom>
            <a:avLst/>
            <a:gdLst/>
            <a:ahLst/>
            <a:cxnLst/>
            <a:rect l="l" t="t" r="r" b="b"/>
            <a:pathLst>
              <a:path w="18288000" h="2377279" extrusionOk="0">
                <a:moveTo>
                  <a:pt x="0" y="0"/>
                </a:moveTo>
                <a:lnTo>
                  <a:pt x="18288000" y="0"/>
                </a:lnTo>
                <a:lnTo>
                  <a:pt x="18288000" y="2377279"/>
                </a:lnTo>
                <a:lnTo>
                  <a:pt x="0" y="237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1643" b="-200835"/>
            </a:stretch>
          </a:blipFill>
          <a:ln>
            <a:noFill/>
          </a:ln>
        </p:spPr>
      </p:sp>
      <p:grpSp>
        <p:nvGrpSpPr>
          <p:cNvPr id="193" name="Google Shape;193;p22"/>
          <p:cNvGrpSpPr/>
          <p:nvPr/>
        </p:nvGrpSpPr>
        <p:grpSpPr>
          <a:xfrm>
            <a:off x="-50" y="-637742"/>
            <a:ext cx="18288118" cy="2247276"/>
            <a:chOff x="0" y="-219075"/>
            <a:chExt cx="4816592" cy="845190"/>
          </a:xfrm>
        </p:grpSpPr>
        <p:sp>
          <p:nvSpPr>
            <p:cNvPr id="194" name="Google Shape;194;p22"/>
            <p:cNvSpPr/>
            <p:nvPr/>
          </p:nvSpPr>
          <p:spPr>
            <a:xfrm>
              <a:off x="0" y="0"/>
              <a:ext cx="4816592" cy="626115"/>
            </a:xfrm>
            <a:custGeom>
              <a:avLst/>
              <a:gdLst/>
              <a:ahLst/>
              <a:cxnLst/>
              <a:rect l="l" t="t" r="r" b="b"/>
              <a:pathLst>
                <a:path w="4816592" h="62611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626115"/>
                  </a:lnTo>
                  <a:lnTo>
                    <a:pt x="0" y="626115"/>
                  </a:lnTo>
                  <a:close/>
                </a:path>
              </a:pathLst>
            </a:custGeom>
            <a:solidFill>
              <a:srgbClr val="291E18">
                <a:alpha val="69800"/>
              </a:srgbClr>
            </a:solidFill>
            <a:ln>
              <a:noFill/>
            </a:ln>
          </p:spPr>
        </p:sp>
        <p:sp>
          <p:nvSpPr>
            <p:cNvPr id="195" name="Google Shape;195;p22"/>
            <p:cNvSpPr txBox="1"/>
            <p:nvPr/>
          </p:nvSpPr>
          <p:spPr>
            <a:xfrm>
              <a:off x="0" y="-219075"/>
              <a:ext cx="48165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9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22"/>
          <p:cNvSpPr txBox="1"/>
          <p:nvPr/>
        </p:nvSpPr>
        <p:spPr>
          <a:xfrm>
            <a:off x="889350" y="431692"/>
            <a:ext cx="7365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EDE4D9"/>
                </a:solidFill>
              </a:rPr>
              <a:t>6. ERD</a:t>
            </a:r>
            <a:endParaRPr/>
          </a:p>
        </p:txBody>
      </p:sp>
      <p:sp>
        <p:nvSpPr>
          <p:cNvPr id="197" name="Google Shape;197;p22"/>
          <p:cNvSpPr txBox="1"/>
          <p:nvPr/>
        </p:nvSpPr>
        <p:spPr>
          <a:xfrm>
            <a:off x="10646050" y="-1475700"/>
            <a:ext cx="15178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606975" y="7614988"/>
            <a:ext cx="1056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99" b="1">
              <a:solidFill>
                <a:srgbClr val="6D4F3F"/>
              </a:solidFill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" y="3657250"/>
            <a:ext cx="18363598" cy="60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/>
        </p:nvSpPr>
        <p:spPr>
          <a:xfrm>
            <a:off x="390874" y="1124392"/>
            <a:ext cx="13886100" cy="144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34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solidFill>
                  <a:srgbClr val="6D4F3F"/>
                </a:solidFill>
              </a:rPr>
              <a:t>○</a:t>
            </a:r>
            <a:r>
              <a:rPr lang="en-US" sz="4000" b="1" dirty="0">
                <a:solidFill>
                  <a:srgbClr val="6D4F3F"/>
                </a:solidFill>
              </a:rPr>
              <a:t> </a:t>
            </a:r>
            <a:r>
              <a:rPr lang="en-US" sz="2800" b="1" dirty="0" err="1">
                <a:solidFill>
                  <a:srgbClr val="6D4F3F"/>
                </a:solidFill>
                <a:latin typeface="+mn-ea"/>
                <a:ea typeface="+mn-ea"/>
              </a:rPr>
              <a:t>테이블</a:t>
            </a:r>
            <a:r>
              <a:rPr lang="en-US" sz="2800" b="1" dirty="0">
                <a:solidFill>
                  <a:srgbClr val="6D4F3F"/>
                </a:solidFill>
                <a:latin typeface="+mn-ea"/>
                <a:ea typeface="+mn-ea"/>
              </a:rPr>
              <a:t> 총 4개 </a:t>
            </a:r>
            <a:r>
              <a:rPr lang="en-US" sz="2800" b="1" dirty="0" err="1">
                <a:solidFill>
                  <a:srgbClr val="6D4F3F"/>
                </a:solidFill>
                <a:latin typeface="+mn-ea"/>
                <a:ea typeface="+mn-ea"/>
              </a:rPr>
              <a:t>생성</a:t>
            </a:r>
            <a:r>
              <a:rPr lang="en-US" sz="2800" b="1" dirty="0">
                <a:solidFill>
                  <a:srgbClr val="6D4F3F"/>
                </a:solidFill>
                <a:latin typeface="+mn-ea"/>
                <a:ea typeface="+mn-ea"/>
              </a:rPr>
              <a:t>(</a:t>
            </a:r>
            <a:r>
              <a:rPr lang="en-US" sz="2800" b="1" dirty="0" err="1">
                <a:solidFill>
                  <a:srgbClr val="6D4F3F"/>
                </a:solidFill>
                <a:latin typeface="+mn-ea"/>
                <a:ea typeface="+mn-ea"/>
              </a:rPr>
              <a:t>메뉴</a:t>
            </a:r>
            <a:r>
              <a:rPr lang="en-US" sz="2800" b="1" dirty="0">
                <a:solidFill>
                  <a:srgbClr val="6D4F3F"/>
                </a:solidFill>
                <a:latin typeface="+mn-ea"/>
                <a:ea typeface="+mn-ea"/>
              </a:rPr>
              <a:t>, </a:t>
            </a:r>
            <a:r>
              <a:rPr lang="en-US" sz="2800" b="1" dirty="0" err="1">
                <a:solidFill>
                  <a:srgbClr val="6D4F3F"/>
                </a:solidFill>
                <a:latin typeface="+mn-ea"/>
                <a:ea typeface="+mn-ea"/>
              </a:rPr>
              <a:t>주문내역</a:t>
            </a:r>
            <a:r>
              <a:rPr lang="en-US" sz="2800" b="1" dirty="0">
                <a:solidFill>
                  <a:srgbClr val="6D4F3F"/>
                </a:solidFill>
                <a:latin typeface="+mn-ea"/>
                <a:ea typeface="+mn-ea"/>
              </a:rPr>
              <a:t>, </a:t>
            </a:r>
            <a:r>
              <a:rPr lang="en-US" sz="2800" b="1" dirty="0" err="1">
                <a:solidFill>
                  <a:srgbClr val="6D4F3F"/>
                </a:solidFill>
                <a:latin typeface="+mn-ea"/>
                <a:ea typeface="+mn-ea"/>
              </a:rPr>
              <a:t>회원</a:t>
            </a:r>
            <a:r>
              <a:rPr lang="en-US" sz="2800" b="1" dirty="0">
                <a:solidFill>
                  <a:srgbClr val="6D4F3F"/>
                </a:solidFill>
                <a:latin typeface="+mn-ea"/>
                <a:ea typeface="+mn-ea"/>
              </a:rPr>
              <a:t>, </a:t>
            </a:r>
            <a:r>
              <a:rPr lang="en-US" sz="2800" b="1" dirty="0" err="1">
                <a:solidFill>
                  <a:srgbClr val="6D4F3F"/>
                </a:solidFill>
                <a:latin typeface="+mn-ea"/>
                <a:ea typeface="+mn-ea"/>
              </a:rPr>
              <a:t>매출</a:t>
            </a:r>
            <a:r>
              <a:rPr lang="en-US" sz="2800" b="1" dirty="0">
                <a:solidFill>
                  <a:srgbClr val="6D4F3F"/>
                </a:solidFill>
                <a:latin typeface="+mn-ea"/>
                <a:ea typeface="+mn-ea"/>
              </a:rPr>
              <a:t>)</a:t>
            </a:r>
            <a:endParaRPr sz="2800" b="1" dirty="0">
              <a:solidFill>
                <a:srgbClr val="6D4F3F"/>
              </a:solidFill>
              <a:latin typeface="+mn-ea"/>
              <a:ea typeface="+mn-ea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390874" y="2347623"/>
            <a:ext cx="174897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altLang="ko-KR" sz="4000" b="1" dirty="0">
                <a:solidFill>
                  <a:srgbClr val="6D4F3F"/>
                </a:solidFill>
              </a:rPr>
              <a:t>○</a:t>
            </a:r>
            <a:r>
              <a:rPr lang="en-US" sz="4000" b="1" dirty="0">
                <a:solidFill>
                  <a:srgbClr val="6D4F3F"/>
                </a:solidFill>
              </a:rPr>
              <a:t> </a:t>
            </a:r>
            <a:r>
              <a:rPr lang="en-US" sz="2800" b="1" dirty="0" err="1">
                <a:solidFill>
                  <a:srgbClr val="6D4F3F"/>
                </a:solidFill>
                <a:latin typeface="+mn-ea"/>
                <a:ea typeface="+mn-ea"/>
              </a:rPr>
              <a:t>주문내역</a:t>
            </a:r>
            <a:r>
              <a:rPr lang="en-US" sz="2800" b="1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800" b="1" dirty="0" err="1">
                <a:solidFill>
                  <a:srgbClr val="6D4F3F"/>
                </a:solidFill>
                <a:latin typeface="+mn-ea"/>
                <a:ea typeface="+mn-ea"/>
              </a:rPr>
              <a:t>테이블을</a:t>
            </a:r>
            <a:r>
              <a:rPr lang="en-US" sz="2800" b="1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800" b="1" dirty="0" err="1">
                <a:solidFill>
                  <a:srgbClr val="6D4F3F"/>
                </a:solidFill>
                <a:latin typeface="+mn-ea"/>
                <a:ea typeface="+mn-ea"/>
              </a:rPr>
              <a:t>중심으로</a:t>
            </a:r>
            <a:r>
              <a:rPr lang="en-US" sz="2800" b="1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800" b="1" dirty="0" err="1">
                <a:solidFill>
                  <a:srgbClr val="6D4F3F"/>
                </a:solidFill>
                <a:latin typeface="+mn-ea"/>
                <a:ea typeface="+mn-ea"/>
              </a:rPr>
              <a:t>메뉴</a:t>
            </a:r>
            <a:r>
              <a:rPr lang="en-US" sz="2800" b="1" dirty="0">
                <a:solidFill>
                  <a:srgbClr val="6D4F3F"/>
                </a:solidFill>
                <a:latin typeface="+mn-ea"/>
                <a:ea typeface="+mn-ea"/>
              </a:rPr>
              <a:t> 및 </a:t>
            </a:r>
            <a:r>
              <a:rPr lang="ko-KR" altLang="en-US" sz="2800" b="1" dirty="0">
                <a:solidFill>
                  <a:srgbClr val="6D4F3F"/>
                </a:solidFill>
                <a:latin typeface="+mn-ea"/>
                <a:ea typeface="+mn-ea"/>
              </a:rPr>
              <a:t>매출 </a:t>
            </a:r>
            <a:r>
              <a:rPr lang="en-US" sz="2800" b="1" dirty="0" err="1">
                <a:solidFill>
                  <a:srgbClr val="6D4F3F"/>
                </a:solidFill>
                <a:latin typeface="+mn-ea"/>
                <a:ea typeface="+mn-ea"/>
              </a:rPr>
              <a:t>테이블과</a:t>
            </a:r>
            <a:r>
              <a:rPr lang="en-US" sz="2800" b="1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800" b="1" dirty="0" err="1">
                <a:solidFill>
                  <a:srgbClr val="6D4F3F"/>
                </a:solidFill>
                <a:latin typeface="+mn-ea"/>
                <a:ea typeface="+mn-ea"/>
              </a:rPr>
              <a:t>연결하여</a:t>
            </a:r>
            <a:r>
              <a:rPr lang="en-US" sz="2800" b="1" dirty="0">
                <a:solidFill>
                  <a:srgbClr val="6D4F3F"/>
                </a:solidFill>
                <a:latin typeface="+mn-ea"/>
                <a:ea typeface="+mn-ea"/>
              </a:rPr>
              <a:t>, </a:t>
            </a:r>
            <a:r>
              <a:rPr lang="ko-KR" altLang="en-US" sz="2800" b="1" dirty="0">
                <a:solidFill>
                  <a:srgbClr val="6D4F3F"/>
                </a:solidFill>
                <a:latin typeface="+mn-ea"/>
                <a:ea typeface="+mn-ea"/>
              </a:rPr>
              <a:t>소비자의</a:t>
            </a:r>
            <a:r>
              <a:rPr lang="en-US" sz="2800" b="1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800" b="1" dirty="0" err="1">
                <a:solidFill>
                  <a:srgbClr val="6D4F3F"/>
                </a:solidFill>
                <a:latin typeface="+mn-ea"/>
                <a:ea typeface="+mn-ea"/>
              </a:rPr>
              <a:t>주문내역을</a:t>
            </a:r>
            <a:r>
              <a:rPr lang="en-US" sz="2800" b="1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b="1" dirty="0">
                <a:solidFill>
                  <a:srgbClr val="6D4F3F"/>
                </a:solidFill>
                <a:latin typeface="+mn-ea"/>
                <a:ea typeface="+mn-ea"/>
              </a:rPr>
              <a:t>    </a:t>
            </a:r>
            <a:r>
              <a:rPr lang="en-US" sz="2800" b="1" dirty="0" err="1">
                <a:solidFill>
                  <a:srgbClr val="6D4F3F"/>
                </a:solidFill>
                <a:latin typeface="+mn-ea"/>
                <a:ea typeface="+mn-ea"/>
              </a:rPr>
              <a:t>관리할</a:t>
            </a:r>
            <a:r>
              <a:rPr lang="en-US" sz="2800" b="1" dirty="0">
                <a:solidFill>
                  <a:srgbClr val="6D4F3F"/>
                </a:solidFill>
                <a:latin typeface="+mn-ea"/>
                <a:ea typeface="+mn-ea"/>
              </a:rPr>
              <a:t> 수 </a:t>
            </a:r>
            <a:r>
              <a:rPr lang="en-US" sz="2800" b="1" dirty="0" err="1">
                <a:solidFill>
                  <a:srgbClr val="6D4F3F"/>
                </a:solidFill>
                <a:latin typeface="+mn-ea"/>
                <a:ea typeface="+mn-ea"/>
              </a:rPr>
              <a:t>있도록</a:t>
            </a:r>
            <a:r>
              <a:rPr lang="en-US" sz="2800" b="1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800" b="1" dirty="0" err="1">
                <a:solidFill>
                  <a:srgbClr val="6D4F3F"/>
                </a:solidFill>
                <a:latin typeface="+mn-ea"/>
                <a:ea typeface="+mn-ea"/>
              </a:rPr>
              <a:t>설계</a:t>
            </a:r>
            <a:endParaRPr sz="2800" b="1" dirty="0">
              <a:solidFill>
                <a:srgbClr val="6D4F3F"/>
              </a:solidFill>
              <a:latin typeface="+mn-ea"/>
              <a:ea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55CB75-5C0D-DA72-0B07-3E2AB964A86B}"/>
              </a:ext>
            </a:extLst>
          </p:cNvPr>
          <p:cNvSpPr txBox="1">
            <a:spLocks/>
          </p:cNvSpPr>
          <p:nvPr/>
        </p:nvSpPr>
        <p:spPr>
          <a:xfrm>
            <a:off x="15912353" y="97091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z="2000" smtClean="0">
                <a:solidFill>
                  <a:schemeClr val="tx1"/>
                </a:solidFill>
              </a:rPr>
              <a:pPr/>
              <a:t>10</a:t>
            </a:fld>
            <a:r>
              <a:rPr lang="en-US" sz="2000" dirty="0">
                <a:solidFill>
                  <a:schemeClr val="tx1"/>
                </a:solidFill>
              </a:rPr>
              <a:t>/1</a:t>
            </a:r>
            <a:r>
              <a:rPr lang="en-US" altLang="ko-KR" sz="2000" dirty="0">
                <a:solidFill>
                  <a:schemeClr val="tx1"/>
                </a:solidFill>
              </a:rPr>
              <a:t>8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D9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/>
          <p:nvPr/>
        </p:nvSpPr>
        <p:spPr>
          <a:xfrm>
            <a:off x="0" y="0"/>
            <a:ext cx="18288000" cy="1545231"/>
          </a:xfrm>
          <a:custGeom>
            <a:avLst/>
            <a:gdLst/>
            <a:ahLst/>
            <a:cxnLst/>
            <a:rect l="l" t="t" r="r" b="b"/>
            <a:pathLst>
              <a:path w="18288000" h="2377279" extrusionOk="0">
                <a:moveTo>
                  <a:pt x="0" y="0"/>
                </a:moveTo>
                <a:lnTo>
                  <a:pt x="18288000" y="0"/>
                </a:lnTo>
                <a:lnTo>
                  <a:pt x="18288000" y="2377279"/>
                </a:lnTo>
                <a:lnTo>
                  <a:pt x="0" y="237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1643" b="-200835"/>
            </a:stretch>
          </a:blipFill>
          <a:ln>
            <a:noFill/>
          </a:ln>
        </p:spPr>
      </p:sp>
      <p:grpSp>
        <p:nvGrpSpPr>
          <p:cNvPr id="220" name="Google Shape;220;p24"/>
          <p:cNvGrpSpPr/>
          <p:nvPr/>
        </p:nvGrpSpPr>
        <p:grpSpPr>
          <a:xfrm>
            <a:off x="0" y="-597819"/>
            <a:ext cx="18288118" cy="2143050"/>
            <a:chOff x="0" y="-219075"/>
            <a:chExt cx="4816592" cy="845190"/>
          </a:xfrm>
        </p:grpSpPr>
        <p:sp>
          <p:nvSpPr>
            <p:cNvPr id="221" name="Google Shape;221;p24"/>
            <p:cNvSpPr/>
            <p:nvPr/>
          </p:nvSpPr>
          <p:spPr>
            <a:xfrm>
              <a:off x="0" y="0"/>
              <a:ext cx="4816592" cy="626115"/>
            </a:xfrm>
            <a:custGeom>
              <a:avLst/>
              <a:gdLst/>
              <a:ahLst/>
              <a:cxnLst/>
              <a:rect l="l" t="t" r="r" b="b"/>
              <a:pathLst>
                <a:path w="4816592" h="62611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626115"/>
                  </a:lnTo>
                  <a:lnTo>
                    <a:pt x="0" y="626115"/>
                  </a:lnTo>
                  <a:close/>
                </a:path>
              </a:pathLst>
            </a:custGeom>
            <a:solidFill>
              <a:srgbClr val="291E18">
                <a:alpha val="69800"/>
              </a:srgbClr>
            </a:solidFill>
            <a:ln>
              <a:noFill/>
            </a:ln>
          </p:spPr>
        </p:sp>
        <p:sp>
          <p:nvSpPr>
            <p:cNvPr id="222" name="Google Shape;222;p24"/>
            <p:cNvSpPr txBox="1"/>
            <p:nvPr/>
          </p:nvSpPr>
          <p:spPr>
            <a:xfrm>
              <a:off x="0" y="-219075"/>
              <a:ext cx="48165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9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24"/>
          <p:cNvSpPr txBox="1"/>
          <p:nvPr/>
        </p:nvSpPr>
        <p:spPr>
          <a:xfrm>
            <a:off x="889350" y="431700"/>
            <a:ext cx="12550500" cy="72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500" dirty="0">
                <a:solidFill>
                  <a:srgbClr val="EDE4D9"/>
                </a:solidFill>
              </a:rPr>
              <a:t>7</a:t>
            </a:r>
            <a:r>
              <a:rPr lang="en-US" sz="4500" dirty="0">
                <a:solidFill>
                  <a:srgbClr val="EDE4D9"/>
                </a:solidFill>
              </a:rPr>
              <a:t>. </a:t>
            </a:r>
            <a:r>
              <a:rPr lang="ko-KR" altLang="en-US" sz="4500" dirty="0">
                <a:solidFill>
                  <a:srgbClr val="EDE4D9"/>
                </a:solidFill>
              </a:rPr>
              <a:t>실행화면</a:t>
            </a:r>
            <a:r>
              <a:rPr lang="en-US" sz="4500" dirty="0">
                <a:solidFill>
                  <a:srgbClr val="EDE4D9"/>
                </a:solidFill>
              </a:rPr>
              <a:t> (</a:t>
            </a:r>
            <a:r>
              <a:rPr lang="en-US" sz="4500" dirty="0" err="1">
                <a:solidFill>
                  <a:srgbClr val="EDE4D9"/>
                </a:solidFill>
              </a:rPr>
              <a:t>메뉴관리</a:t>
            </a:r>
            <a:r>
              <a:rPr lang="en-US" sz="4500" dirty="0">
                <a:solidFill>
                  <a:srgbClr val="EDE4D9"/>
                </a:solidFill>
              </a:rPr>
              <a:t>)</a:t>
            </a:r>
            <a:endParaRPr dirty="0"/>
          </a:p>
        </p:txBody>
      </p:sp>
      <p:sp>
        <p:nvSpPr>
          <p:cNvPr id="225" name="Google Shape;225;p24"/>
          <p:cNvSpPr txBox="1"/>
          <p:nvPr/>
        </p:nvSpPr>
        <p:spPr>
          <a:xfrm>
            <a:off x="-190975" y="6623650"/>
            <a:ext cx="8054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4"/>
          <p:cNvSpPr txBox="1"/>
          <p:nvPr/>
        </p:nvSpPr>
        <p:spPr>
          <a:xfrm>
            <a:off x="4440550" y="7885532"/>
            <a:ext cx="2301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7340600" y="1730400"/>
            <a:ext cx="1986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4"/>
          <p:cNvSpPr txBox="1"/>
          <p:nvPr/>
        </p:nvSpPr>
        <p:spPr>
          <a:xfrm>
            <a:off x="1818983" y="6913122"/>
            <a:ext cx="2779059" cy="33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새로운 메뉴등록</a:t>
            </a:r>
            <a:endParaRPr sz="2200" b="1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2F7860-0B3B-6085-92F6-8F8662749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59" y="2389774"/>
            <a:ext cx="5679944" cy="1535120"/>
          </a:xfrm>
          <a:prstGeom prst="rect">
            <a:avLst/>
          </a:prstGeom>
        </p:spPr>
      </p:pic>
      <p:sp>
        <p:nvSpPr>
          <p:cNvPr id="7" name="Google Shape;282;p25">
            <a:extLst>
              <a:ext uri="{FF2B5EF4-FFF2-40B4-BE49-F238E27FC236}">
                <a16:creationId xmlns:a16="http://schemas.microsoft.com/office/drawing/2014/main" id="{0F2E464B-C55E-AF37-2E24-AD5B1C7C0587}"/>
              </a:ext>
            </a:extLst>
          </p:cNvPr>
          <p:cNvSpPr/>
          <p:nvPr/>
        </p:nvSpPr>
        <p:spPr>
          <a:xfrm>
            <a:off x="390259" y="3366326"/>
            <a:ext cx="1013947" cy="284723"/>
          </a:xfrm>
          <a:prstGeom prst="flowChartProcess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7458D4E-DF44-70B0-ADA9-19C8216DD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59" y="4289301"/>
            <a:ext cx="5679944" cy="256673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50DAA0-5686-E603-A324-38F6D18B4D61}"/>
              </a:ext>
            </a:extLst>
          </p:cNvPr>
          <p:cNvSpPr/>
          <p:nvPr/>
        </p:nvSpPr>
        <p:spPr>
          <a:xfrm>
            <a:off x="390162" y="4285348"/>
            <a:ext cx="1042941" cy="2847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C58328-478F-3775-317C-B46EB75C41EA}"/>
              </a:ext>
            </a:extLst>
          </p:cNvPr>
          <p:cNvSpPr/>
          <p:nvPr/>
        </p:nvSpPr>
        <p:spPr>
          <a:xfrm>
            <a:off x="395586" y="5281185"/>
            <a:ext cx="3620602" cy="15748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FF833C-BD6F-1A80-0F5D-AE5A2E5B5DE8}"/>
              </a:ext>
            </a:extLst>
          </p:cNvPr>
          <p:cNvSpPr/>
          <p:nvPr/>
        </p:nvSpPr>
        <p:spPr>
          <a:xfrm>
            <a:off x="1458594" y="4293410"/>
            <a:ext cx="1042941" cy="284723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12BBAB-097F-BE8A-6AB7-7387D8349527}"/>
              </a:ext>
            </a:extLst>
          </p:cNvPr>
          <p:cNvSpPr/>
          <p:nvPr/>
        </p:nvSpPr>
        <p:spPr>
          <a:xfrm>
            <a:off x="6608001" y="2399160"/>
            <a:ext cx="1859600" cy="7225442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91E127-101B-2B22-C490-861E2A142F18}"/>
              </a:ext>
            </a:extLst>
          </p:cNvPr>
          <p:cNvSpPr/>
          <p:nvPr/>
        </p:nvSpPr>
        <p:spPr>
          <a:xfrm>
            <a:off x="2486238" y="4283577"/>
            <a:ext cx="1042941" cy="284723"/>
          </a:xfrm>
          <a:prstGeom prst="rect">
            <a:avLst/>
          </a:prstGeom>
          <a:noFill/>
          <a:ln w="57150">
            <a:solidFill>
              <a:srgbClr val="0070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E5E0C7E-75D3-0746-4D3D-61CF54100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8166" y="2411484"/>
            <a:ext cx="3312893" cy="314538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78E16BA-0084-2F8B-3FA4-842A38E5984B}"/>
              </a:ext>
            </a:extLst>
          </p:cNvPr>
          <p:cNvSpPr/>
          <p:nvPr/>
        </p:nvSpPr>
        <p:spPr>
          <a:xfrm>
            <a:off x="9188166" y="2385857"/>
            <a:ext cx="3312892" cy="3171014"/>
          </a:xfrm>
          <a:prstGeom prst="rect">
            <a:avLst/>
          </a:prstGeom>
          <a:noFill/>
          <a:ln w="57150">
            <a:solidFill>
              <a:srgbClr val="0070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22E9833-E8C8-F7A6-86B5-D39AB8859B24}"/>
              </a:ext>
            </a:extLst>
          </p:cNvPr>
          <p:cNvCxnSpPr>
            <a:cxnSpLocks/>
          </p:cNvCxnSpPr>
          <p:nvPr/>
        </p:nvCxnSpPr>
        <p:spPr>
          <a:xfrm>
            <a:off x="3836075" y="6864200"/>
            <a:ext cx="2531602" cy="17021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7BD4E546-1E19-52A2-D571-6298C93FC670}"/>
                  </a:ext>
                </a:extLst>
              </p14:cNvPr>
              <p14:cNvContentPartPr/>
              <p14:nvPr/>
            </p14:nvContentPartPr>
            <p14:xfrm>
              <a:off x="7494021" y="4410470"/>
              <a:ext cx="360" cy="3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7BD4E546-1E19-52A2-D571-6298C93FC6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76021" y="439247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929A21B3-CEB0-503B-6D03-13597181A8ED}"/>
                  </a:ext>
                </a:extLst>
              </p14:cNvPr>
              <p14:cNvContentPartPr/>
              <p14:nvPr/>
            </p14:nvContentPartPr>
            <p14:xfrm>
              <a:off x="7494021" y="4571750"/>
              <a:ext cx="360" cy="36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929A21B3-CEB0-503B-6D03-13597181A8E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76021" y="45537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0990D509-2747-310A-CABB-5F9E6F31AB40}"/>
                  </a:ext>
                </a:extLst>
              </p14:cNvPr>
              <p14:cNvContentPartPr/>
              <p14:nvPr/>
            </p14:nvContentPartPr>
            <p14:xfrm>
              <a:off x="7494021" y="4733030"/>
              <a:ext cx="360" cy="36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0990D509-2747-310A-CABB-5F9E6F31AB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76021" y="471503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5D2D3D62-BA15-3061-47E5-1244265AF402}"/>
              </a:ext>
            </a:extLst>
          </p:cNvPr>
          <p:cNvSpPr txBox="1"/>
          <p:nvPr/>
        </p:nvSpPr>
        <p:spPr>
          <a:xfrm>
            <a:off x="6159848" y="9740093"/>
            <a:ext cx="3137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n-ea"/>
                <a:ea typeface="+mn-ea"/>
              </a:rPr>
              <a:t>등록된 메뉴 전체 조회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9A7C5E97-98F5-95CE-DBF3-8A49920BE1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5280" y="5812631"/>
            <a:ext cx="3357059" cy="185745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A70C863-214F-BE58-4DCC-29330AF10A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75279" y="7694474"/>
            <a:ext cx="3357059" cy="193012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9A3AF54-E5F9-F51E-9A4A-1A819280C9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87391" y="4820661"/>
            <a:ext cx="1713051" cy="4772071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EA709137-0060-07DC-0994-331ED7B72BCB}"/>
              </a:ext>
            </a:extLst>
          </p:cNvPr>
          <p:cNvSpPr/>
          <p:nvPr/>
        </p:nvSpPr>
        <p:spPr>
          <a:xfrm>
            <a:off x="6670130" y="8449720"/>
            <a:ext cx="1713052" cy="114301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1E26F6DD-11C0-06D8-966D-E854AEFB17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9076" y="2454041"/>
            <a:ext cx="1767292" cy="187213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0D05F13-EFFC-11E7-5DC6-D00B79B174A1}"/>
              </a:ext>
            </a:extLst>
          </p:cNvPr>
          <p:cNvSpPr txBox="1"/>
          <p:nvPr/>
        </p:nvSpPr>
        <p:spPr>
          <a:xfrm>
            <a:off x="9136398" y="2009264"/>
            <a:ext cx="3846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n-ea"/>
                <a:ea typeface="+mn-ea"/>
              </a:rPr>
              <a:t>등록된 메뉴명으로 부분검색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526C443-21E8-8A65-7FDB-43F6F1DD653A}"/>
              </a:ext>
            </a:extLst>
          </p:cNvPr>
          <p:cNvSpPr/>
          <p:nvPr/>
        </p:nvSpPr>
        <p:spPr>
          <a:xfrm>
            <a:off x="9154265" y="5227397"/>
            <a:ext cx="796559" cy="29361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FFFF6F2-F2F0-32F9-B4AA-B5F7D17EB09B}"/>
              </a:ext>
            </a:extLst>
          </p:cNvPr>
          <p:cNvSpPr/>
          <p:nvPr/>
        </p:nvSpPr>
        <p:spPr>
          <a:xfrm>
            <a:off x="9175279" y="5809189"/>
            <a:ext cx="3357059" cy="3815413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5BF1802-7C1D-016E-1BFC-B79909A421AF}"/>
              </a:ext>
            </a:extLst>
          </p:cNvPr>
          <p:cNvSpPr txBox="1"/>
          <p:nvPr/>
        </p:nvSpPr>
        <p:spPr>
          <a:xfrm>
            <a:off x="9455558" y="9726961"/>
            <a:ext cx="3216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n-ea"/>
                <a:ea typeface="+mn-ea"/>
              </a:rPr>
              <a:t>등록된 메뉴 정보 수정</a:t>
            </a:r>
          </a:p>
        </p:txBody>
      </p:sp>
      <p:pic>
        <p:nvPicPr>
          <p:cNvPr id="196" name="그림 195">
            <a:extLst>
              <a:ext uri="{FF2B5EF4-FFF2-40B4-BE49-F238E27FC236}">
                <a16:creationId xmlns:a16="http://schemas.microsoft.com/office/drawing/2014/main" id="{86A006F8-EB7B-54CD-C1C2-86F7F1ABD2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72746" y="5835535"/>
            <a:ext cx="2570847" cy="912837"/>
          </a:xfrm>
          <a:prstGeom prst="rect">
            <a:avLst/>
          </a:prstGeom>
        </p:spPr>
      </p:pic>
      <p:pic>
        <p:nvPicPr>
          <p:cNvPr id="198" name="그림 197">
            <a:extLst>
              <a:ext uri="{FF2B5EF4-FFF2-40B4-BE49-F238E27FC236}">
                <a16:creationId xmlns:a16="http://schemas.microsoft.com/office/drawing/2014/main" id="{5CD780A4-7D59-7434-E07F-B6BE52D676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843593" y="5835763"/>
            <a:ext cx="1859939" cy="3617495"/>
          </a:xfrm>
          <a:prstGeom prst="rect">
            <a:avLst/>
          </a:prstGeom>
        </p:spPr>
      </p:pic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1F5D6C3-FF33-0155-99D6-52C5AB46DF38}"/>
              </a:ext>
            </a:extLst>
          </p:cNvPr>
          <p:cNvSpPr/>
          <p:nvPr/>
        </p:nvSpPr>
        <p:spPr>
          <a:xfrm>
            <a:off x="9949625" y="5227397"/>
            <a:ext cx="723721" cy="3294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1A10338-DC7A-0B97-C928-DB980AA18945}"/>
              </a:ext>
            </a:extLst>
          </p:cNvPr>
          <p:cNvSpPr/>
          <p:nvPr/>
        </p:nvSpPr>
        <p:spPr>
          <a:xfrm>
            <a:off x="13240016" y="5828094"/>
            <a:ext cx="4463516" cy="365600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42C19D0-E0F0-0487-DC39-54DD36AAF459}"/>
              </a:ext>
            </a:extLst>
          </p:cNvPr>
          <p:cNvSpPr txBox="1"/>
          <p:nvPr/>
        </p:nvSpPr>
        <p:spPr>
          <a:xfrm>
            <a:off x="13750924" y="9780866"/>
            <a:ext cx="344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+mn-ea"/>
                <a:ea typeface="+mn-ea"/>
              </a:rPr>
              <a:t>둥록된</a:t>
            </a:r>
            <a:r>
              <a:rPr lang="ko-KR" altLang="en-US" sz="2000" b="1" dirty="0">
                <a:latin typeface="+mn-ea"/>
                <a:ea typeface="+mn-ea"/>
              </a:rPr>
              <a:t> 메뉴명으로 메뉴삭제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E52CCF6-AF79-90B5-0C56-5CA0EC1CE691}"/>
              </a:ext>
            </a:extLst>
          </p:cNvPr>
          <p:cNvSpPr txBox="1"/>
          <p:nvPr/>
        </p:nvSpPr>
        <p:spPr>
          <a:xfrm>
            <a:off x="86183" y="1361718"/>
            <a:ext cx="10187369" cy="810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234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6D4F3F"/>
                </a:solidFill>
              </a:rPr>
              <a:t>○ 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관리자는 메뉴관리를 통해 메뉴등록</a:t>
            </a:r>
            <a:r>
              <a:rPr lang="en-US" altLang="ko-KR" sz="2400" b="1" dirty="0">
                <a:solidFill>
                  <a:srgbClr val="6D4F3F"/>
                </a:solidFill>
                <a:latin typeface="+mn-ea"/>
                <a:ea typeface="+mn-ea"/>
              </a:rPr>
              <a:t>,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조회</a:t>
            </a:r>
            <a:r>
              <a:rPr lang="en-US" altLang="ko-KR" sz="2400" b="1" dirty="0">
                <a:solidFill>
                  <a:srgbClr val="6D4F3F"/>
                </a:solidFill>
                <a:latin typeface="+mn-ea"/>
                <a:ea typeface="+mn-ea"/>
              </a:rPr>
              <a:t>,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검색</a:t>
            </a:r>
            <a:r>
              <a:rPr lang="en-US" altLang="ko-KR" sz="2400" b="1" dirty="0">
                <a:solidFill>
                  <a:srgbClr val="6D4F3F"/>
                </a:solidFill>
                <a:latin typeface="+mn-ea"/>
                <a:ea typeface="+mn-ea"/>
              </a:rPr>
              <a:t>,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수정</a:t>
            </a:r>
            <a:r>
              <a:rPr lang="en-US" altLang="ko-KR" sz="2400" b="1" dirty="0">
                <a:solidFill>
                  <a:srgbClr val="6D4F3F"/>
                </a:solidFill>
                <a:latin typeface="+mn-ea"/>
                <a:ea typeface="+mn-ea"/>
              </a:rPr>
              <a:t>,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삭제를 할 수 있음</a:t>
            </a:r>
            <a:endParaRPr lang="ko-KR" altLang="en-US" sz="2200" b="1" dirty="0">
              <a:solidFill>
                <a:srgbClr val="6D4F3F"/>
              </a:solidFill>
              <a:latin typeface="+mn-ea"/>
              <a:ea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9CEAAC-576B-A768-77F1-287F0FA633B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13100" y="9709150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</a:rPr>
              <a:t>11</a:t>
            </a:fld>
            <a:r>
              <a:rPr lang="en-US" sz="2000" dirty="0">
                <a:solidFill>
                  <a:schemeClr val="tx1"/>
                </a:solidFill>
              </a:rPr>
              <a:t>/1</a:t>
            </a:r>
            <a:r>
              <a:rPr lang="en-US" altLang="ko-KR" sz="2000" dirty="0">
                <a:solidFill>
                  <a:schemeClr val="tx1"/>
                </a:solidFill>
              </a:rPr>
              <a:t>8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D9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"/>
          <p:cNvSpPr/>
          <p:nvPr/>
        </p:nvSpPr>
        <p:spPr>
          <a:xfrm>
            <a:off x="0" y="0"/>
            <a:ext cx="18288000" cy="1610607"/>
          </a:xfrm>
          <a:custGeom>
            <a:avLst/>
            <a:gdLst/>
            <a:ahLst/>
            <a:cxnLst/>
            <a:rect l="l" t="t" r="r" b="b"/>
            <a:pathLst>
              <a:path w="18288000" h="2377279" extrusionOk="0">
                <a:moveTo>
                  <a:pt x="0" y="0"/>
                </a:moveTo>
                <a:lnTo>
                  <a:pt x="18288000" y="0"/>
                </a:lnTo>
                <a:lnTo>
                  <a:pt x="18288000" y="2377279"/>
                </a:lnTo>
                <a:lnTo>
                  <a:pt x="0" y="237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1643" b="-200835"/>
            </a:stretch>
          </a:blipFill>
          <a:ln>
            <a:noFill/>
          </a:ln>
        </p:spPr>
      </p:sp>
      <p:sp>
        <p:nvSpPr>
          <p:cNvPr id="267" name="Google Shape;267;p25"/>
          <p:cNvSpPr txBox="1"/>
          <p:nvPr/>
        </p:nvSpPr>
        <p:spPr>
          <a:xfrm>
            <a:off x="1822163" y="3387446"/>
            <a:ext cx="2292000" cy="22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34047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234047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234047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2340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234047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5"/>
          <p:cNvGrpSpPr/>
          <p:nvPr/>
        </p:nvGrpSpPr>
        <p:grpSpPr>
          <a:xfrm>
            <a:off x="-50" y="-637742"/>
            <a:ext cx="18288118" cy="2247276"/>
            <a:chOff x="0" y="-219075"/>
            <a:chExt cx="4816592" cy="845190"/>
          </a:xfrm>
        </p:grpSpPr>
        <p:sp>
          <p:nvSpPr>
            <p:cNvPr id="269" name="Google Shape;269;p25"/>
            <p:cNvSpPr/>
            <p:nvPr/>
          </p:nvSpPr>
          <p:spPr>
            <a:xfrm>
              <a:off x="0" y="0"/>
              <a:ext cx="4816592" cy="626115"/>
            </a:xfrm>
            <a:custGeom>
              <a:avLst/>
              <a:gdLst/>
              <a:ahLst/>
              <a:cxnLst/>
              <a:rect l="l" t="t" r="r" b="b"/>
              <a:pathLst>
                <a:path w="4816592" h="62611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626115"/>
                  </a:lnTo>
                  <a:lnTo>
                    <a:pt x="0" y="626115"/>
                  </a:lnTo>
                  <a:close/>
                </a:path>
              </a:pathLst>
            </a:custGeom>
            <a:solidFill>
              <a:srgbClr val="291E18">
                <a:alpha val="69800"/>
              </a:srgbClr>
            </a:solidFill>
            <a:ln>
              <a:noFill/>
            </a:ln>
          </p:spPr>
        </p:sp>
        <p:sp>
          <p:nvSpPr>
            <p:cNvPr id="270" name="Google Shape;270;p25"/>
            <p:cNvSpPr txBox="1"/>
            <p:nvPr/>
          </p:nvSpPr>
          <p:spPr>
            <a:xfrm>
              <a:off x="0" y="-219075"/>
              <a:ext cx="48165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9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25"/>
          <p:cNvSpPr txBox="1"/>
          <p:nvPr/>
        </p:nvSpPr>
        <p:spPr>
          <a:xfrm>
            <a:off x="889350" y="431700"/>
            <a:ext cx="11003100" cy="72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500" dirty="0">
                <a:solidFill>
                  <a:srgbClr val="EDE4D9"/>
                </a:solidFill>
              </a:rPr>
              <a:t>7. </a:t>
            </a:r>
            <a:r>
              <a:rPr lang="ko-KR" altLang="en-US" sz="4500" dirty="0">
                <a:solidFill>
                  <a:srgbClr val="EDE4D9"/>
                </a:solidFill>
              </a:rPr>
              <a:t>실행화면 </a:t>
            </a:r>
            <a:r>
              <a:rPr lang="en-US" sz="4500" dirty="0">
                <a:solidFill>
                  <a:srgbClr val="EDE4D9"/>
                </a:solidFill>
              </a:rPr>
              <a:t>(</a:t>
            </a:r>
            <a:r>
              <a:rPr lang="en-US" sz="4500" dirty="0" err="1">
                <a:solidFill>
                  <a:srgbClr val="EDE4D9"/>
                </a:solidFill>
              </a:rPr>
              <a:t>회원관리</a:t>
            </a:r>
            <a:r>
              <a:rPr lang="en-US" sz="4500" dirty="0">
                <a:solidFill>
                  <a:srgbClr val="EDE4D9"/>
                </a:solidFill>
              </a:rPr>
              <a:t>)</a:t>
            </a:r>
            <a:endParaRPr dirty="0"/>
          </a:p>
        </p:txBody>
      </p:sp>
      <p:sp>
        <p:nvSpPr>
          <p:cNvPr id="272" name="Google Shape;272;p25"/>
          <p:cNvSpPr txBox="1"/>
          <p:nvPr/>
        </p:nvSpPr>
        <p:spPr>
          <a:xfrm>
            <a:off x="4685825" y="3387436"/>
            <a:ext cx="8054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5"/>
          <p:cNvSpPr txBox="1"/>
          <p:nvPr/>
        </p:nvSpPr>
        <p:spPr>
          <a:xfrm>
            <a:off x="4762025" y="6404011"/>
            <a:ext cx="8054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04" y="2277521"/>
            <a:ext cx="5741992" cy="14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25" y="3926561"/>
            <a:ext cx="4108950" cy="57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5"/>
          <p:cNvSpPr/>
          <p:nvPr/>
        </p:nvSpPr>
        <p:spPr>
          <a:xfrm>
            <a:off x="136825" y="3966903"/>
            <a:ext cx="1373100" cy="424358"/>
          </a:xfrm>
          <a:prstGeom prst="rect">
            <a:avLst/>
          </a:prstGeom>
          <a:noFill/>
          <a:ln w="571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47050" y="3926561"/>
            <a:ext cx="4293562" cy="31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5"/>
          <p:cNvSpPr/>
          <p:nvPr/>
        </p:nvSpPr>
        <p:spPr>
          <a:xfrm>
            <a:off x="6383725" y="3984761"/>
            <a:ext cx="1373100" cy="406500"/>
          </a:xfrm>
          <a:prstGeom prst="rect">
            <a:avLst/>
          </a:prstGeom>
          <a:noFill/>
          <a:ln w="5715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5"/>
          <p:cNvSpPr/>
          <p:nvPr/>
        </p:nvSpPr>
        <p:spPr>
          <a:xfrm>
            <a:off x="7680625" y="5319336"/>
            <a:ext cx="380400" cy="406500"/>
          </a:xfrm>
          <a:prstGeom prst="ellipse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5351412" y="7184761"/>
            <a:ext cx="42936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등록된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번호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부분검색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4947050" y="6685536"/>
            <a:ext cx="938100" cy="406500"/>
          </a:xfrm>
          <a:prstGeom prst="rect">
            <a:avLst/>
          </a:prstGeom>
          <a:noFill/>
          <a:ln w="57150" cap="flat" cmpd="sng">
            <a:solidFill>
              <a:srgbClr val="0070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1243901" y="3155081"/>
            <a:ext cx="1086923" cy="406500"/>
          </a:xfrm>
          <a:prstGeom prst="flowChartProcess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94275" y="3926561"/>
            <a:ext cx="3259475" cy="59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52276" y="3934173"/>
            <a:ext cx="3702300" cy="590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5"/>
          <p:cNvSpPr/>
          <p:nvPr/>
        </p:nvSpPr>
        <p:spPr>
          <a:xfrm>
            <a:off x="10094275" y="3944086"/>
            <a:ext cx="3259500" cy="1119600"/>
          </a:xfrm>
          <a:prstGeom prst="rect">
            <a:avLst/>
          </a:prstGeom>
          <a:noFill/>
          <a:ln w="76200" cap="flat" cmpd="sng">
            <a:solidFill>
              <a:srgbClr val="0070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5"/>
          <p:cNvSpPr/>
          <p:nvPr/>
        </p:nvSpPr>
        <p:spPr>
          <a:xfrm>
            <a:off x="10094275" y="6086436"/>
            <a:ext cx="3259500" cy="522900"/>
          </a:xfrm>
          <a:prstGeom prst="rect">
            <a:avLst/>
          </a:prstGeom>
          <a:noFill/>
          <a:ln w="76200" cap="flat" cmpd="sng">
            <a:solidFill>
              <a:srgbClr val="0070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5"/>
          <p:cNvSpPr/>
          <p:nvPr/>
        </p:nvSpPr>
        <p:spPr>
          <a:xfrm>
            <a:off x="5878817" y="6685536"/>
            <a:ext cx="842067" cy="406500"/>
          </a:xfrm>
          <a:prstGeom prst="rect">
            <a:avLst/>
          </a:prstGeom>
          <a:noFill/>
          <a:ln w="5715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5"/>
          <p:cNvSpPr/>
          <p:nvPr/>
        </p:nvSpPr>
        <p:spPr>
          <a:xfrm>
            <a:off x="14252276" y="3926561"/>
            <a:ext cx="3702300" cy="818400"/>
          </a:xfrm>
          <a:prstGeom prst="rect">
            <a:avLst/>
          </a:prstGeom>
          <a:noFill/>
          <a:ln w="7620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5"/>
          <p:cNvSpPr txBox="1"/>
          <p:nvPr/>
        </p:nvSpPr>
        <p:spPr>
          <a:xfrm>
            <a:off x="10298558" y="9801514"/>
            <a:ext cx="3259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등록된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번호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수정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14614295" y="9868249"/>
            <a:ext cx="32595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  </a:t>
            </a:r>
            <a:r>
              <a:rPr lang="en-US" sz="2000" b="1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   </a:t>
            </a:r>
            <a:r>
              <a:rPr lang="en-US" sz="2000" b="1" dirty="0" err="1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등록된</a:t>
            </a:r>
            <a:r>
              <a:rPr lang="en-US" sz="2000" b="1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번호</a:t>
            </a:r>
            <a:r>
              <a:rPr lang="en-US" sz="2000" b="1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삭제</a:t>
            </a:r>
            <a:endParaRPr sz="2000" b="1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91" name="Google Shape;291;p25"/>
          <p:cNvSpPr txBox="1"/>
          <p:nvPr/>
        </p:nvSpPr>
        <p:spPr>
          <a:xfrm>
            <a:off x="1157063" y="9721236"/>
            <a:ext cx="29571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등록된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번호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Google Shape;292;p25"/>
          <p:cNvCxnSpPr/>
          <p:nvPr/>
        </p:nvCxnSpPr>
        <p:spPr>
          <a:xfrm>
            <a:off x="15037751" y="4739511"/>
            <a:ext cx="0" cy="1146300"/>
          </a:xfrm>
          <a:prstGeom prst="straightConnector1">
            <a:avLst/>
          </a:prstGeom>
          <a:noFill/>
          <a:ln w="3810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p25"/>
          <p:cNvCxnSpPr/>
          <p:nvPr/>
        </p:nvCxnSpPr>
        <p:spPr>
          <a:xfrm flipH="1">
            <a:off x="11212825" y="5104186"/>
            <a:ext cx="3600" cy="917700"/>
          </a:xfrm>
          <a:prstGeom prst="straightConnector1">
            <a:avLst/>
          </a:prstGeom>
          <a:noFill/>
          <a:ln w="38100" cap="flat" cmpd="sng">
            <a:solidFill>
              <a:srgbClr val="0070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4D96E3-0D46-DA54-1928-94E49F044A00}"/>
              </a:ext>
            </a:extLst>
          </p:cNvPr>
          <p:cNvSpPr txBox="1"/>
          <p:nvPr/>
        </p:nvSpPr>
        <p:spPr>
          <a:xfrm>
            <a:off x="136824" y="1352473"/>
            <a:ext cx="11003099" cy="810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234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6D4F3F"/>
                </a:solidFill>
              </a:rPr>
              <a:t>○ 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관리자는 등록된 회원을 조회 </a:t>
            </a:r>
            <a:r>
              <a:rPr lang="en-US" altLang="ko-KR" sz="2400" b="1" dirty="0">
                <a:solidFill>
                  <a:srgbClr val="6D4F3F"/>
                </a:solidFill>
                <a:latin typeface="+mn-ea"/>
                <a:ea typeface="+mn-ea"/>
              </a:rPr>
              <a:t>,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검색</a:t>
            </a:r>
            <a:r>
              <a:rPr lang="en-US" altLang="ko-KR" sz="2400" b="1" dirty="0">
                <a:solidFill>
                  <a:srgbClr val="6D4F3F"/>
                </a:solidFill>
                <a:latin typeface="+mn-ea"/>
                <a:ea typeface="+mn-ea"/>
              </a:rPr>
              <a:t>, 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번호수정</a:t>
            </a:r>
            <a:r>
              <a:rPr lang="en-US" altLang="ko-KR" sz="2400" b="1" dirty="0">
                <a:solidFill>
                  <a:srgbClr val="6D4F3F"/>
                </a:solidFill>
                <a:latin typeface="+mn-ea"/>
                <a:ea typeface="+mn-ea"/>
              </a:rPr>
              <a:t>, 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회원정보삭제를 할 수 있음</a:t>
            </a:r>
            <a:endParaRPr lang="ko-KR" altLang="en-US" sz="2200" b="1" dirty="0">
              <a:solidFill>
                <a:srgbClr val="6D4F3F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79EEAAB-65BB-02CF-8147-E9C1FF7A60D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056873" y="9800123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</a:rPr>
              <a:t>12</a:t>
            </a:fld>
            <a:r>
              <a:rPr lang="en-US" sz="2000" dirty="0">
                <a:solidFill>
                  <a:schemeClr val="tx1"/>
                </a:solidFill>
              </a:rPr>
              <a:t>/1</a:t>
            </a:r>
            <a:r>
              <a:rPr lang="en-US" altLang="ko-KR" sz="2000" dirty="0">
                <a:solidFill>
                  <a:schemeClr val="tx1"/>
                </a:solidFill>
              </a:rPr>
              <a:t>8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D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/>
          <p:nvPr/>
        </p:nvSpPr>
        <p:spPr>
          <a:xfrm>
            <a:off x="0" y="0"/>
            <a:ext cx="18288000" cy="1610607"/>
          </a:xfrm>
          <a:custGeom>
            <a:avLst/>
            <a:gdLst/>
            <a:ahLst/>
            <a:cxnLst/>
            <a:rect l="l" t="t" r="r" b="b"/>
            <a:pathLst>
              <a:path w="18288000" h="2377279" extrusionOk="0">
                <a:moveTo>
                  <a:pt x="0" y="0"/>
                </a:moveTo>
                <a:lnTo>
                  <a:pt x="18288000" y="0"/>
                </a:lnTo>
                <a:lnTo>
                  <a:pt x="18288000" y="2377279"/>
                </a:lnTo>
                <a:lnTo>
                  <a:pt x="0" y="237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1643" b="-200835"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99" name="Google Shape;299;p26"/>
          <p:cNvGrpSpPr/>
          <p:nvPr/>
        </p:nvGrpSpPr>
        <p:grpSpPr>
          <a:xfrm>
            <a:off x="-50" y="-637742"/>
            <a:ext cx="18288118" cy="2247276"/>
            <a:chOff x="0" y="-219075"/>
            <a:chExt cx="4816592" cy="845190"/>
          </a:xfrm>
        </p:grpSpPr>
        <p:sp>
          <p:nvSpPr>
            <p:cNvPr id="300" name="Google Shape;300;p26"/>
            <p:cNvSpPr/>
            <p:nvPr/>
          </p:nvSpPr>
          <p:spPr>
            <a:xfrm>
              <a:off x="0" y="0"/>
              <a:ext cx="4816592" cy="626115"/>
            </a:xfrm>
            <a:custGeom>
              <a:avLst/>
              <a:gdLst/>
              <a:ahLst/>
              <a:cxnLst/>
              <a:rect l="l" t="t" r="r" b="b"/>
              <a:pathLst>
                <a:path w="4816592" h="62611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626115"/>
                  </a:lnTo>
                  <a:lnTo>
                    <a:pt x="0" y="626115"/>
                  </a:lnTo>
                  <a:close/>
                </a:path>
              </a:pathLst>
            </a:custGeom>
            <a:solidFill>
              <a:srgbClr val="291E18">
                <a:alpha val="69800"/>
              </a:srgbClr>
            </a:solidFill>
            <a:ln>
              <a:noFill/>
            </a:ln>
          </p:spPr>
        </p:sp>
        <p:sp>
          <p:nvSpPr>
            <p:cNvPr id="301" name="Google Shape;301;p26"/>
            <p:cNvSpPr txBox="1"/>
            <p:nvPr/>
          </p:nvSpPr>
          <p:spPr>
            <a:xfrm>
              <a:off x="0" y="-219075"/>
              <a:ext cx="48165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9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26"/>
          <p:cNvSpPr txBox="1"/>
          <p:nvPr/>
        </p:nvSpPr>
        <p:spPr>
          <a:xfrm>
            <a:off x="889350" y="431700"/>
            <a:ext cx="13073100" cy="72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500" dirty="0">
                <a:solidFill>
                  <a:srgbClr val="EDE4D9"/>
                </a:solidFill>
              </a:rPr>
              <a:t>7.</a:t>
            </a:r>
            <a:r>
              <a:rPr lang="ko-KR" altLang="en-US" sz="4500" dirty="0">
                <a:solidFill>
                  <a:srgbClr val="EDE4D9"/>
                </a:solidFill>
              </a:rPr>
              <a:t> 실행화면 </a:t>
            </a:r>
            <a:r>
              <a:rPr lang="en-US" sz="4500" dirty="0">
                <a:solidFill>
                  <a:srgbClr val="EDE4D9"/>
                </a:solidFill>
              </a:rPr>
              <a:t>(</a:t>
            </a:r>
            <a:r>
              <a:rPr lang="en-US" sz="4500" dirty="0" err="1">
                <a:solidFill>
                  <a:srgbClr val="EDE4D9"/>
                </a:solidFill>
              </a:rPr>
              <a:t>일일매출</a:t>
            </a:r>
            <a:r>
              <a:rPr lang="en-US" sz="4500" dirty="0">
                <a:solidFill>
                  <a:srgbClr val="EDE4D9"/>
                </a:solidFill>
              </a:rPr>
              <a:t>/</a:t>
            </a:r>
            <a:r>
              <a:rPr lang="en-US" sz="4500" dirty="0" err="1">
                <a:solidFill>
                  <a:srgbClr val="EDE4D9"/>
                </a:solidFill>
              </a:rPr>
              <a:t>주문내역</a:t>
            </a:r>
            <a:r>
              <a:rPr lang="en-US" sz="4500" dirty="0">
                <a:solidFill>
                  <a:srgbClr val="EDE4D9"/>
                </a:solidFill>
              </a:rPr>
              <a:t>)</a:t>
            </a:r>
            <a:endParaRPr dirty="0"/>
          </a:p>
        </p:txBody>
      </p:sp>
      <p:sp>
        <p:nvSpPr>
          <p:cNvPr id="303" name="Google Shape;303;p26"/>
          <p:cNvSpPr txBox="1"/>
          <p:nvPr/>
        </p:nvSpPr>
        <p:spPr>
          <a:xfrm>
            <a:off x="4457225" y="6798455"/>
            <a:ext cx="8054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 txBox="1"/>
          <p:nvPr/>
        </p:nvSpPr>
        <p:spPr>
          <a:xfrm>
            <a:off x="11397624" y="9236067"/>
            <a:ext cx="3928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    </a:t>
            </a:r>
            <a:r>
              <a:rPr lang="en-US" sz="3000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    </a:t>
            </a:r>
            <a:r>
              <a:rPr lang="en-US" sz="2000" b="1" dirty="0" err="1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일일매출</a:t>
            </a:r>
            <a:r>
              <a:rPr lang="en-US" sz="2000" b="1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확인</a:t>
            </a:r>
            <a:endParaRPr sz="2400" b="1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305" name="Google Shape;305;p26"/>
          <p:cNvSpPr txBox="1"/>
          <p:nvPr/>
        </p:nvSpPr>
        <p:spPr>
          <a:xfrm>
            <a:off x="2723826" y="9327761"/>
            <a:ext cx="4076700" cy="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3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주문내역</a:t>
            </a:r>
            <a:r>
              <a:rPr lang="en-US" sz="2000" b="1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조회</a:t>
            </a:r>
            <a:endParaRPr sz="2400" b="1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pic>
        <p:nvPicPr>
          <p:cNvPr id="306" name="Google Shape;3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80" y="2669355"/>
            <a:ext cx="7186970" cy="19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2150" y="2630093"/>
            <a:ext cx="7236490" cy="20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10102" y="5585267"/>
            <a:ext cx="7220598" cy="37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562730"/>
            <a:ext cx="3928800" cy="3762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71398" y="5562730"/>
            <a:ext cx="3957751" cy="17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85875" y="7521667"/>
            <a:ext cx="3928800" cy="180309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6"/>
          <p:cNvSpPr/>
          <p:nvPr/>
        </p:nvSpPr>
        <p:spPr>
          <a:xfrm>
            <a:off x="3147350" y="3935530"/>
            <a:ext cx="1816500" cy="382200"/>
          </a:xfrm>
          <a:prstGeom prst="rect">
            <a:avLst/>
          </a:prstGeom>
          <a:noFill/>
          <a:ln w="571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6"/>
          <p:cNvSpPr/>
          <p:nvPr/>
        </p:nvSpPr>
        <p:spPr>
          <a:xfrm>
            <a:off x="152400" y="5508205"/>
            <a:ext cx="8054100" cy="3762000"/>
          </a:xfrm>
          <a:prstGeom prst="rect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6"/>
          <p:cNvSpPr/>
          <p:nvPr/>
        </p:nvSpPr>
        <p:spPr>
          <a:xfrm>
            <a:off x="13877950" y="3935530"/>
            <a:ext cx="1394100" cy="382200"/>
          </a:xfrm>
          <a:prstGeom prst="rect">
            <a:avLst/>
          </a:prstGeom>
          <a:noFill/>
          <a:ln w="5715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6"/>
          <p:cNvSpPr/>
          <p:nvPr/>
        </p:nvSpPr>
        <p:spPr>
          <a:xfrm>
            <a:off x="9377450" y="5540280"/>
            <a:ext cx="7236600" cy="3762000"/>
          </a:xfrm>
          <a:prstGeom prst="rect">
            <a:avLst/>
          </a:prstGeom>
          <a:noFill/>
          <a:ln w="762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6" name="Google Shape;316;p26"/>
          <p:cNvCxnSpPr/>
          <p:nvPr/>
        </p:nvCxnSpPr>
        <p:spPr>
          <a:xfrm>
            <a:off x="4055600" y="4470130"/>
            <a:ext cx="0" cy="8007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7" name="Google Shape;317;p26"/>
          <p:cNvCxnSpPr/>
          <p:nvPr/>
        </p:nvCxnSpPr>
        <p:spPr>
          <a:xfrm>
            <a:off x="14575000" y="4528655"/>
            <a:ext cx="0" cy="800700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A5FEEA4-39B5-7B1E-F93A-27991AD4EAF6}"/>
              </a:ext>
            </a:extLst>
          </p:cNvPr>
          <p:cNvSpPr txBox="1"/>
          <p:nvPr/>
        </p:nvSpPr>
        <p:spPr>
          <a:xfrm>
            <a:off x="152400" y="1522673"/>
            <a:ext cx="10453852" cy="810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234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6D4F3F"/>
                </a:solidFill>
              </a:rPr>
              <a:t>○ 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관리자는 모든 주문내역과</a:t>
            </a:r>
            <a:r>
              <a:rPr lang="en-US" altLang="ko-KR" sz="2400" b="1" dirty="0">
                <a:solidFill>
                  <a:srgbClr val="6D4F3F"/>
                </a:solidFill>
                <a:latin typeface="+mn-ea"/>
                <a:ea typeface="+mn-ea"/>
              </a:rPr>
              <a:t>, 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하루매출을 조회 할 수 있음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7161AE-7375-47A0-0044-A9707FB5DB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913100" y="97091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ko-KR" sz="2000" smtClean="0">
                <a:solidFill>
                  <a:schemeClr val="tx1"/>
                </a:solidFill>
              </a:rPr>
              <a:pPr/>
              <a:t>13</a:t>
            </a:fld>
            <a:r>
              <a:rPr lang="en-US" altLang="ko-KR" sz="2000" dirty="0">
                <a:solidFill>
                  <a:schemeClr val="tx1"/>
                </a:solidFill>
              </a:rPr>
              <a:t>/18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D9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"/>
          <p:cNvSpPr/>
          <p:nvPr/>
        </p:nvSpPr>
        <p:spPr>
          <a:xfrm>
            <a:off x="0" y="0"/>
            <a:ext cx="18288000" cy="1610607"/>
          </a:xfrm>
          <a:custGeom>
            <a:avLst/>
            <a:gdLst/>
            <a:ahLst/>
            <a:cxnLst/>
            <a:rect l="l" t="t" r="r" b="b"/>
            <a:pathLst>
              <a:path w="18288000" h="2377279" extrusionOk="0">
                <a:moveTo>
                  <a:pt x="0" y="0"/>
                </a:moveTo>
                <a:lnTo>
                  <a:pt x="18288000" y="0"/>
                </a:lnTo>
                <a:lnTo>
                  <a:pt x="18288000" y="2377279"/>
                </a:lnTo>
                <a:lnTo>
                  <a:pt x="0" y="237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1643" b="-200835"/>
            </a:stretch>
          </a:blipFill>
          <a:ln>
            <a:noFill/>
          </a:ln>
        </p:spPr>
      </p:sp>
      <p:sp>
        <p:nvSpPr>
          <p:cNvPr id="323" name="Google Shape;323;p27"/>
          <p:cNvSpPr txBox="1"/>
          <p:nvPr/>
        </p:nvSpPr>
        <p:spPr>
          <a:xfrm>
            <a:off x="1822163" y="3226085"/>
            <a:ext cx="2292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34047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-50" y="-637742"/>
            <a:ext cx="18288118" cy="2247276"/>
            <a:chOff x="0" y="-219075"/>
            <a:chExt cx="4816592" cy="845190"/>
          </a:xfrm>
        </p:grpSpPr>
        <p:sp>
          <p:nvSpPr>
            <p:cNvPr id="325" name="Google Shape;325;p27"/>
            <p:cNvSpPr/>
            <p:nvPr/>
          </p:nvSpPr>
          <p:spPr>
            <a:xfrm>
              <a:off x="0" y="0"/>
              <a:ext cx="4816592" cy="626115"/>
            </a:xfrm>
            <a:custGeom>
              <a:avLst/>
              <a:gdLst/>
              <a:ahLst/>
              <a:cxnLst/>
              <a:rect l="l" t="t" r="r" b="b"/>
              <a:pathLst>
                <a:path w="4816592" h="62611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626115"/>
                  </a:lnTo>
                  <a:lnTo>
                    <a:pt x="0" y="626115"/>
                  </a:lnTo>
                  <a:close/>
                </a:path>
              </a:pathLst>
            </a:custGeom>
            <a:solidFill>
              <a:srgbClr val="291E18">
                <a:alpha val="69800"/>
              </a:srgbClr>
            </a:solidFill>
            <a:ln>
              <a:noFill/>
            </a:ln>
          </p:spPr>
        </p:sp>
        <p:sp>
          <p:nvSpPr>
            <p:cNvPr id="326" name="Google Shape;326;p27"/>
            <p:cNvSpPr txBox="1"/>
            <p:nvPr/>
          </p:nvSpPr>
          <p:spPr>
            <a:xfrm>
              <a:off x="0" y="-219075"/>
              <a:ext cx="48165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9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Google Shape;327;p27"/>
          <p:cNvSpPr txBox="1"/>
          <p:nvPr/>
        </p:nvSpPr>
        <p:spPr>
          <a:xfrm>
            <a:off x="889350" y="431700"/>
            <a:ext cx="12996000" cy="72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500" dirty="0">
                <a:solidFill>
                  <a:srgbClr val="EDE4D9"/>
                </a:solidFill>
              </a:rPr>
              <a:t>7</a:t>
            </a:r>
            <a:r>
              <a:rPr lang="en-US" sz="4500" dirty="0">
                <a:solidFill>
                  <a:srgbClr val="EDE4D9"/>
                </a:solidFill>
              </a:rPr>
              <a:t>. </a:t>
            </a:r>
            <a:r>
              <a:rPr lang="ko-KR" altLang="en-US" sz="4500" dirty="0">
                <a:solidFill>
                  <a:srgbClr val="EDE4D9"/>
                </a:solidFill>
              </a:rPr>
              <a:t>실행</a:t>
            </a:r>
            <a:r>
              <a:rPr lang="en-US" sz="4500" dirty="0" err="1">
                <a:solidFill>
                  <a:srgbClr val="EDE4D9"/>
                </a:solidFill>
              </a:rPr>
              <a:t>화면</a:t>
            </a:r>
            <a:r>
              <a:rPr lang="en-US" sz="4500" dirty="0">
                <a:solidFill>
                  <a:srgbClr val="EDE4D9"/>
                </a:solidFill>
              </a:rPr>
              <a:t> (POI)</a:t>
            </a:r>
            <a:endParaRPr dirty="0"/>
          </a:p>
        </p:txBody>
      </p:sp>
      <p:pic>
        <p:nvPicPr>
          <p:cNvPr id="328" name="Google Shape;3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0438" y="3429866"/>
            <a:ext cx="2793425" cy="20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4161" y="3413675"/>
            <a:ext cx="4805715" cy="48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7"/>
          <p:cNvSpPr txBox="1"/>
          <p:nvPr/>
        </p:nvSpPr>
        <p:spPr>
          <a:xfrm>
            <a:off x="414445" y="1978975"/>
            <a:ext cx="15689417" cy="104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6D4F3F"/>
                </a:solidFill>
              </a:rPr>
              <a:t>○ 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회원 정보</a:t>
            </a:r>
            <a:r>
              <a:rPr lang="en-US" altLang="ko-KR" sz="2400" b="1" dirty="0">
                <a:solidFill>
                  <a:srgbClr val="6D4F3F"/>
                </a:solidFill>
                <a:latin typeface="+mn-ea"/>
                <a:ea typeface="+mn-ea"/>
              </a:rPr>
              <a:t>,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주문내역 등 데이터를</a:t>
            </a:r>
            <a:r>
              <a:rPr lang="en-US" sz="2400" b="1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400" b="1" dirty="0" err="1">
                <a:solidFill>
                  <a:srgbClr val="6D4F3F"/>
                </a:solidFill>
                <a:latin typeface="+mn-ea"/>
                <a:ea typeface="+mn-ea"/>
              </a:rPr>
              <a:t>엑셀</a:t>
            </a:r>
            <a:r>
              <a:rPr lang="en-US" sz="2400" b="1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저장하여</a:t>
            </a:r>
            <a:r>
              <a:rPr lang="en-US" sz="2400" b="1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400" b="1" dirty="0" err="1">
                <a:solidFill>
                  <a:srgbClr val="6D4F3F"/>
                </a:solidFill>
                <a:latin typeface="+mn-ea"/>
                <a:ea typeface="+mn-ea"/>
              </a:rPr>
              <a:t>피벗테이블</a:t>
            </a:r>
            <a:r>
              <a:rPr lang="en-US" sz="2400" b="1" dirty="0">
                <a:solidFill>
                  <a:srgbClr val="6D4F3F"/>
                </a:solidFill>
                <a:latin typeface="+mn-ea"/>
                <a:ea typeface="+mn-ea"/>
              </a:rPr>
              <a:t>, </a:t>
            </a:r>
            <a:r>
              <a:rPr lang="en-US" sz="2400" b="1" dirty="0" err="1">
                <a:solidFill>
                  <a:srgbClr val="6D4F3F"/>
                </a:solidFill>
                <a:latin typeface="+mn-ea"/>
                <a:ea typeface="+mn-ea"/>
              </a:rPr>
              <a:t>함수등을</a:t>
            </a:r>
            <a:r>
              <a:rPr lang="en-US" sz="2400" b="1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사</a:t>
            </a:r>
            <a:r>
              <a:rPr lang="en-US" sz="2400" b="1" dirty="0" err="1">
                <a:solidFill>
                  <a:srgbClr val="6D4F3F"/>
                </a:solidFill>
                <a:latin typeface="+mn-ea"/>
                <a:ea typeface="+mn-ea"/>
              </a:rPr>
              <a:t>용하여</a:t>
            </a:r>
            <a:r>
              <a:rPr lang="en-US" sz="2400" b="1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400" b="1" dirty="0" err="1">
                <a:solidFill>
                  <a:srgbClr val="6D4F3F"/>
                </a:solidFill>
                <a:latin typeface="+mn-ea"/>
                <a:ea typeface="+mn-ea"/>
              </a:rPr>
              <a:t>데이터</a:t>
            </a:r>
            <a:r>
              <a:rPr lang="en-US" sz="2400" b="1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400" b="1" dirty="0" err="1">
                <a:solidFill>
                  <a:srgbClr val="6D4F3F"/>
                </a:solidFill>
                <a:latin typeface="+mn-ea"/>
                <a:ea typeface="+mn-ea"/>
              </a:rPr>
              <a:t>분석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이 가능</a:t>
            </a:r>
            <a:endParaRPr lang="en-US" altLang="ko-KR" sz="2400" b="1" dirty="0">
              <a:solidFill>
                <a:srgbClr val="6D4F3F"/>
              </a:solidFill>
              <a:latin typeface="+mn-ea"/>
              <a:ea typeface="+mn-e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b="1" dirty="0">
              <a:solidFill>
                <a:srgbClr val="6D4F3F"/>
              </a:solidFill>
              <a:latin typeface="+mn-ea"/>
              <a:ea typeface="+mn-e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6D4F3F"/>
                </a:solidFill>
              </a:rPr>
              <a:t>○</a:t>
            </a:r>
            <a:r>
              <a:rPr lang="en-US" sz="2400" b="1" dirty="0">
                <a:solidFill>
                  <a:srgbClr val="6D4F3F"/>
                </a:solidFill>
              </a:rPr>
              <a:t> 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향후 </a:t>
            </a:r>
            <a:r>
              <a:rPr lang="ko-KR" altLang="en-US" sz="2400" b="1" dirty="0" err="1">
                <a:solidFill>
                  <a:srgbClr val="6D4F3F"/>
                </a:solidFill>
                <a:latin typeface="+mn-ea"/>
                <a:ea typeface="+mn-ea"/>
              </a:rPr>
              <a:t>신메뉴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 출시</a:t>
            </a:r>
            <a:r>
              <a:rPr lang="en-US" altLang="ko-KR" sz="2400" b="1" dirty="0">
                <a:solidFill>
                  <a:srgbClr val="6D4F3F"/>
                </a:solidFill>
                <a:latin typeface="+mn-ea"/>
                <a:ea typeface="+mn-ea"/>
              </a:rPr>
              <a:t>, 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직원고용 시간</a:t>
            </a:r>
            <a:r>
              <a:rPr lang="en-US" altLang="ko-KR" sz="2400" b="1" dirty="0">
                <a:solidFill>
                  <a:srgbClr val="6D4F3F"/>
                </a:solidFill>
                <a:latin typeface="+mn-ea"/>
                <a:ea typeface="+mn-ea"/>
              </a:rPr>
              <a:t>, 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세무자료 등 카페운영에 도움을 줄 수 있음 </a:t>
            </a:r>
            <a:r>
              <a:rPr lang="en-US" altLang="ko-KR" sz="2400" b="1" dirty="0">
                <a:solidFill>
                  <a:srgbClr val="6D4F3F"/>
                </a:solidFill>
                <a:latin typeface="+mn-ea"/>
                <a:ea typeface="+mn-ea"/>
              </a:rPr>
              <a:t>  </a:t>
            </a:r>
            <a:endParaRPr sz="2400" dirty="0">
              <a:latin typeface="+mn-ea"/>
              <a:ea typeface="+mn-ea"/>
            </a:endParaRPr>
          </a:p>
        </p:txBody>
      </p:sp>
      <p:cxnSp>
        <p:nvCxnSpPr>
          <p:cNvPr id="332" name="Google Shape;332;p27"/>
          <p:cNvCxnSpPr/>
          <p:nvPr/>
        </p:nvCxnSpPr>
        <p:spPr>
          <a:xfrm flipH="1">
            <a:off x="3653913" y="5288501"/>
            <a:ext cx="1800" cy="1742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3" name="Google Shape;333;p27"/>
          <p:cNvSpPr txBox="1"/>
          <p:nvPr/>
        </p:nvSpPr>
        <p:spPr>
          <a:xfrm>
            <a:off x="2540736" y="8823140"/>
            <a:ext cx="40767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목록별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시트생성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7"/>
          <p:cNvSpPr txBox="1"/>
          <p:nvPr/>
        </p:nvSpPr>
        <p:spPr>
          <a:xfrm>
            <a:off x="8340450" y="8858998"/>
            <a:ext cx="4076700" cy="13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피벗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테이블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주문내역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추출하여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메뉴별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판매수량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체크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7"/>
          <p:cNvSpPr txBox="1"/>
          <p:nvPr/>
        </p:nvSpPr>
        <p:spPr>
          <a:xfrm>
            <a:off x="13617975" y="8826402"/>
            <a:ext cx="2793300" cy="10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일별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매출확인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6" name="Google Shape;336;p27"/>
          <p:cNvCxnSpPr>
            <a:cxnSpLocks/>
          </p:cNvCxnSpPr>
          <p:nvPr/>
        </p:nvCxnSpPr>
        <p:spPr>
          <a:xfrm flipV="1">
            <a:off x="10271224" y="8281600"/>
            <a:ext cx="0" cy="54154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7" name="Google Shape;337;p27"/>
          <p:cNvCxnSpPr/>
          <p:nvPr/>
        </p:nvCxnSpPr>
        <p:spPr>
          <a:xfrm rot="10800000">
            <a:off x="14606350" y="6467381"/>
            <a:ext cx="1800" cy="1493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E7CE42F-CED0-CDC3-EAA2-C4F494D23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257" y="7733902"/>
            <a:ext cx="5921668" cy="440124"/>
          </a:xfrm>
          <a:prstGeom prst="rect">
            <a:avLst/>
          </a:prstGeom>
        </p:spPr>
      </p:pic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9470B45B-B4BE-50DB-7072-0F8F725659D0}"/>
              </a:ext>
            </a:extLst>
          </p:cNvPr>
          <p:cNvSpPr txBox="1">
            <a:spLocks/>
          </p:cNvSpPr>
          <p:nvPr/>
        </p:nvSpPr>
        <p:spPr>
          <a:xfrm>
            <a:off x="16103862" y="1014718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9D127AC6-0E77-53A5-A61E-30C13D80E63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13100" y="9655363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</a:rPr>
              <a:t>14</a:t>
            </a:fld>
            <a:r>
              <a:rPr lang="en-US" sz="2000" dirty="0">
                <a:solidFill>
                  <a:schemeClr val="tx1"/>
                </a:solidFill>
              </a:rPr>
              <a:t>/1</a:t>
            </a:r>
            <a:r>
              <a:rPr lang="en-US" altLang="ko-KR" sz="2000" dirty="0">
                <a:solidFill>
                  <a:schemeClr val="tx1"/>
                </a:solidFill>
              </a:rPr>
              <a:t>8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DE8C27-8B74-BB61-65D3-570B4855D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560" y="3424600"/>
            <a:ext cx="6994755" cy="14157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D9"/>
        </a:solidFill>
        <a:effectLst/>
      </p:bgPr>
    </p:bg>
    <p:spTree>
      <p:nvGrpSpPr>
        <p:cNvPr id="1" name="Shape 297">
          <a:extLst>
            <a:ext uri="{FF2B5EF4-FFF2-40B4-BE49-F238E27FC236}">
              <a16:creationId xmlns:a16="http://schemas.microsoft.com/office/drawing/2014/main" id="{219A3593-A710-2E5D-6B45-ACC51C7E0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2261CF19-73FF-47ED-7362-A8987B73538F}"/>
              </a:ext>
            </a:extLst>
          </p:cNvPr>
          <p:cNvSpPr/>
          <p:nvPr/>
        </p:nvSpPr>
        <p:spPr>
          <a:xfrm>
            <a:off x="0" y="0"/>
            <a:ext cx="18288000" cy="1610607"/>
          </a:xfrm>
          <a:custGeom>
            <a:avLst/>
            <a:gdLst/>
            <a:ahLst/>
            <a:cxnLst/>
            <a:rect l="l" t="t" r="r" b="b"/>
            <a:pathLst>
              <a:path w="18288000" h="2377279" extrusionOk="0">
                <a:moveTo>
                  <a:pt x="0" y="0"/>
                </a:moveTo>
                <a:lnTo>
                  <a:pt x="18288000" y="0"/>
                </a:lnTo>
                <a:lnTo>
                  <a:pt x="18288000" y="2377279"/>
                </a:lnTo>
                <a:lnTo>
                  <a:pt x="0" y="237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1643" b="-200835"/>
            </a:stretch>
          </a:blipFill>
          <a:ln>
            <a:noFill/>
          </a:ln>
        </p:spPr>
      </p:sp>
      <p:grpSp>
        <p:nvGrpSpPr>
          <p:cNvPr id="299" name="Google Shape;299;p26">
            <a:extLst>
              <a:ext uri="{FF2B5EF4-FFF2-40B4-BE49-F238E27FC236}">
                <a16:creationId xmlns:a16="http://schemas.microsoft.com/office/drawing/2014/main" id="{3F7C6CE7-30BE-5C4C-78C6-01EE578677BB}"/>
              </a:ext>
            </a:extLst>
          </p:cNvPr>
          <p:cNvGrpSpPr/>
          <p:nvPr/>
        </p:nvGrpSpPr>
        <p:grpSpPr>
          <a:xfrm>
            <a:off x="-50" y="-637742"/>
            <a:ext cx="18288118" cy="2247276"/>
            <a:chOff x="0" y="-219075"/>
            <a:chExt cx="4816592" cy="845190"/>
          </a:xfrm>
        </p:grpSpPr>
        <p:sp>
          <p:nvSpPr>
            <p:cNvPr id="300" name="Google Shape;300;p26">
              <a:extLst>
                <a:ext uri="{FF2B5EF4-FFF2-40B4-BE49-F238E27FC236}">
                  <a16:creationId xmlns:a16="http://schemas.microsoft.com/office/drawing/2014/main" id="{C3F4D995-4FF5-8B9D-E427-F9A840EEC471}"/>
                </a:ext>
              </a:extLst>
            </p:cNvPr>
            <p:cNvSpPr/>
            <p:nvPr/>
          </p:nvSpPr>
          <p:spPr>
            <a:xfrm>
              <a:off x="0" y="0"/>
              <a:ext cx="4816592" cy="626115"/>
            </a:xfrm>
            <a:custGeom>
              <a:avLst/>
              <a:gdLst/>
              <a:ahLst/>
              <a:cxnLst/>
              <a:rect l="l" t="t" r="r" b="b"/>
              <a:pathLst>
                <a:path w="4816592" h="62611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626115"/>
                  </a:lnTo>
                  <a:lnTo>
                    <a:pt x="0" y="626115"/>
                  </a:lnTo>
                  <a:close/>
                </a:path>
              </a:pathLst>
            </a:custGeom>
            <a:solidFill>
              <a:srgbClr val="291E18">
                <a:alpha val="69800"/>
              </a:srgbClr>
            </a:solidFill>
            <a:ln>
              <a:noFill/>
            </a:ln>
          </p:spPr>
        </p:sp>
        <p:sp>
          <p:nvSpPr>
            <p:cNvPr id="301" name="Google Shape;301;p26">
              <a:extLst>
                <a:ext uri="{FF2B5EF4-FFF2-40B4-BE49-F238E27FC236}">
                  <a16:creationId xmlns:a16="http://schemas.microsoft.com/office/drawing/2014/main" id="{D350F0A4-78F5-4ECC-2E1C-FD75640051E4}"/>
                </a:ext>
              </a:extLst>
            </p:cNvPr>
            <p:cNvSpPr txBox="1"/>
            <p:nvPr/>
          </p:nvSpPr>
          <p:spPr>
            <a:xfrm>
              <a:off x="0" y="-219075"/>
              <a:ext cx="48165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9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26">
            <a:extLst>
              <a:ext uri="{FF2B5EF4-FFF2-40B4-BE49-F238E27FC236}">
                <a16:creationId xmlns:a16="http://schemas.microsoft.com/office/drawing/2014/main" id="{F3CFD7EE-F4F3-3911-3DB3-EDE11BD8D130}"/>
              </a:ext>
            </a:extLst>
          </p:cNvPr>
          <p:cNvSpPr txBox="1"/>
          <p:nvPr/>
        </p:nvSpPr>
        <p:spPr>
          <a:xfrm>
            <a:off x="889350" y="431700"/>
            <a:ext cx="13073100" cy="72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500" dirty="0">
                <a:solidFill>
                  <a:srgbClr val="EDE4D9"/>
                </a:solidFill>
                <a:latin typeface="+mj-ea"/>
                <a:ea typeface="+mj-ea"/>
              </a:rPr>
              <a:t>7. </a:t>
            </a:r>
            <a:r>
              <a:rPr lang="ko-KR" altLang="en-US" sz="4500" dirty="0">
                <a:solidFill>
                  <a:srgbClr val="EDE4D9"/>
                </a:solidFill>
                <a:latin typeface="+mj-ea"/>
                <a:ea typeface="+mj-ea"/>
              </a:rPr>
              <a:t>실행화면 </a:t>
            </a:r>
            <a:r>
              <a:rPr lang="en-US" sz="4500" dirty="0">
                <a:solidFill>
                  <a:srgbClr val="EDE4D9"/>
                </a:solidFill>
                <a:latin typeface="+mj-ea"/>
                <a:ea typeface="+mj-ea"/>
              </a:rPr>
              <a:t>(</a:t>
            </a:r>
            <a:r>
              <a:rPr lang="ko-KR" altLang="en-US" sz="4500" dirty="0">
                <a:solidFill>
                  <a:srgbClr val="EDE4D9"/>
                </a:solidFill>
                <a:latin typeface="+mj-ea"/>
                <a:ea typeface="+mj-ea"/>
              </a:rPr>
              <a:t>키오스크</a:t>
            </a:r>
            <a:r>
              <a:rPr lang="en-US" altLang="ko-KR" sz="4500" dirty="0">
                <a:solidFill>
                  <a:srgbClr val="EDE4D9"/>
                </a:solidFill>
                <a:latin typeface="+mj-ea"/>
                <a:ea typeface="+mj-ea"/>
              </a:rPr>
              <a:t>)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416E92AA-795F-10F0-A63A-A6537FA797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976810" y="9759665"/>
            <a:ext cx="2133600" cy="365125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ko-KR" sz="2000" smtClean="0">
                <a:solidFill>
                  <a:schemeClr val="tx1"/>
                </a:solidFill>
              </a:rPr>
              <a:pPr/>
              <a:t>15</a:t>
            </a:fld>
            <a:r>
              <a:rPr lang="en-US" altLang="ko-KR" sz="2000" dirty="0">
                <a:solidFill>
                  <a:schemeClr val="tx1"/>
                </a:solidFill>
              </a:rPr>
              <a:t>/18</a:t>
            </a: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E20DD-B4E8-C6EB-3141-40D24D3C3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480" y="2424872"/>
            <a:ext cx="6219424" cy="737627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29D43F4-810B-FD09-DE24-191D25AE1CA8}"/>
              </a:ext>
            </a:extLst>
          </p:cNvPr>
          <p:cNvSpPr/>
          <p:nvPr/>
        </p:nvSpPr>
        <p:spPr>
          <a:xfrm>
            <a:off x="3735479" y="2779054"/>
            <a:ext cx="5372661" cy="73510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06EE48-C508-93BF-08A4-FCE0F5D66973}"/>
              </a:ext>
            </a:extLst>
          </p:cNvPr>
          <p:cNvSpPr/>
          <p:nvPr/>
        </p:nvSpPr>
        <p:spPr>
          <a:xfrm>
            <a:off x="3735479" y="3500788"/>
            <a:ext cx="6219424" cy="22186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1DE37B-4BF7-A0E0-A001-F005BEA030B6}"/>
              </a:ext>
            </a:extLst>
          </p:cNvPr>
          <p:cNvSpPr/>
          <p:nvPr/>
        </p:nvSpPr>
        <p:spPr>
          <a:xfrm>
            <a:off x="9108140" y="2718659"/>
            <a:ext cx="846763" cy="795502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5F785-6E64-475B-954A-FA308962D90B}"/>
              </a:ext>
            </a:extLst>
          </p:cNvPr>
          <p:cNvSpPr txBox="1"/>
          <p:nvPr/>
        </p:nvSpPr>
        <p:spPr>
          <a:xfrm>
            <a:off x="-239707" y="2278992"/>
            <a:ext cx="396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+mn-ea"/>
                <a:ea typeface="+mn-ea"/>
              </a:rPr>
              <a:t>주문시간에 제한을 두어 </a:t>
            </a:r>
            <a:endParaRPr lang="en-US" altLang="ko-KR" sz="2200" b="1" dirty="0">
              <a:latin typeface="+mn-ea"/>
              <a:ea typeface="+mn-ea"/>
            </a:endParaRPr>
          </a:p>
          <a:p>
            <a:pPr algn="ctr"/>
            <a:r>
              <a:rPr lang="ko-KR" altLang="en-US" sz="2200" b="1" dirty="0">
                <a:latin typeface="+mn-ea"/>
                <a:ea typeface="+mn-ea"/>
              </a:rPr>
              <a:t>빠른 선택을 유도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0F4E895-6CE1-4099-0A1C-974A327B9A61}"/>
              </a:ext>
            </a:extLst>
          </p:cNvPr>
          <p:cNvCxnSpPr>
            <a:cxnSpLocks/>
          </p:cNvCxnSpPr>
          <p:nvPr/>
        </p:nvCxnSpPr>
        <p:spPr>
          <a:xfrm flipH="1" flipV="1">
            <a:off x="2897238" y="4719739"/>
            <a:ext cx="825455" cy="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11334E-33A1-6714-5523-7ED5DD0E53A3}"/>
              </a:ext>
            </a:extLst>
          </p:cNvPr>
          <p:cNvSpPr txBox="1"/>
          <p:nvPr/>
        </p:nvSpPr>
        <p:spPr>
          <a:xfrm>
            <a:off x="-50" y="4317711"/>
            <a:ext cx="30121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메뉴 카테고리 마다</a:t>
            </a:r>
            <a:endParaRPr lang="en-US" altLang="ko-KR" sz="2200" b="1" dirty="0"/>
          </a:p>
          <a:p>
            <a:pPr algn="ctr"/>
            <a:r>
              <a:rPr lang="ko-KR" altLang="en-US" sz="2200" b="1" dirty="0"/>
              <a:t>관리자에 의해</a:t>
            </a:r>
            <a:endParaRPr lang="en-US" altLang="ko-KR" sz="2200" b="1" dirty="0"/>
          </a:p>
          <a:p>
            <a:pPr algn="ctr"/>
            <a:r>
              <a:rPr lang="ko-KR" altLang="en-US" sz="2200" b="1" dirty="0"/>
              <a:t>등록된 메뉴를</a:t>
            </a:r>
            <a:r>
              <a:rPr lang="ko-KR" altLang="en-US" sz="2200" b="1" dirty="0">
                <a:latin typeface="+mn-ea"/>
                <a:ea typeface="+mn-ea"/>
              </a:rPr>
              <a:t> 선택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CA8949A-DBC7-F236-AAEB-CDA256E8F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479" y="7016251"/>
            <a:ext cx="6219424" cy="292597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A9240B-FE36-F266-8D1E-0CC6A90E9AF6}"/>
              </a:ext>
            </a:extLst>
          </p:cNvPr>
          <p:cNvSpPr/>
          <p:nvPr/>
        </p:nvSpPr>
        <p:spPr>
          <a:xfrm>
            <a:off x="3735479" y="7016251"/>
            <a:ext cx="6219424" cy="2925977"/>
          </a:xfrm>
          <a:prstGeom prst="rect">
            <a:avLst/>
          </a:prstGeom>
          <a:noFill/>
          <a:ln w="57150">
            <a:solidFill>
              <a:srgbClr val="0070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1E5A264-74D4-4C56-F6CC-71642B60FB09}"/>
              </a:ext>
            </a:extLst>
          </p:cNvPr>
          <p:cNvCxnSpPr>
            <a:cxnSpLocks/>
          </p:cNvCxnSpPr>
          <p:nvPr/>
        </p:nvCxnSpPr>
        <p:spPr>
          <a:xfrm flipH="1">
            <a:off x="2967617" y="7785247"/>
            <a:ext cx="755076" cy="0"/>
          </a:xfrm>
          <a:prstGeom prst="straightConnector1">
            <a:avLst/>
          </a:prstGeom>
          <a:ln w="57150">
            <a:solidFill>
              <a:srgbClr val="007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CC4C899-B784-45A8-68CF-C236742957EF}"/>
              </a:ext>
            </a:extLst>
          </p:cNvPr>
          <p:cNvSpPr txBox="1"/>
          <p:nvPr/>
        </p:nvSpPr>
        <p:spPr>
          <a:xfrm>
            <a:off x="70371" y="7308457"/>
            <a:ext cx="30072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+mn-ea"/>
                <a:ea typeface="+mn-ea"/>
              </a:rPr>
              <a:t>메뉴와 수량 선택 후 </a:t>
            </a:r>
            <a:endParaRPr lang="en-US" altLang="ko-KR" sz="2200" b="1" dirty="0">
              <a:latin typeface="+mn-ea"/>
              <a:ea typeface="+mn-ea"/>
            </a:endParaRPr>
          </a:p>
          <a:p>
            <a:pPr algn="ctr"/>
            <a:r>
              <a:rPr lang="ko-KR" altLang="en-US" sz="2200" b="1" dirty="0">
                <a:latin typeface="+mn-ea"/>
                <a:ea typeface="+mn-ea"/>
              </a:rPr>
              <a:t>주문내역 확인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6E943DC-D976-69F4-0366-618AA03ED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02" y="8370104"/>
            <a:ext cx="3742056" cy="1890317"/>
          </a:xfrm>
          <a:prstGeom prst="rect">
            <a:avLst/>
          </a:prstGeom>
          <a:ln>
            <a:solidFill>
              <a:srgbClr val="007033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F9CCD0-8491-1759-826A-C1A65FBC5F20}"/>
              </a:ext>
            </a:extLst>
          </p:cNvPr>
          <p:cNvSpPr/>
          <p:nvPr/>
        </p:nvSpPr>
        <p:spPr>
          <a:xfrm>
            <a:off x="472100" y="8330826"/>
            <a:ext cx="3742055" cy="1876945"/>
          </a:xfrm>
          <a:prstGeom prst="rect">
            <a:avLst/>
          </a:prstGeom>
          <a:noFill/>
          <a:ln w="57150">
            <a:solidFill>
              <a:srgbClr val="0070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19DB2C-A8BD-9731-3994-CC2572D2089C}"/>
              </a:ext>
            </a:extLst>
          </p:cNvPr>
          <p:cNvSpPr/>
          <p:nvPr/>
        </p:nvSpPr>
        <p:spPr>
          <a:xfrm flipH="1" flipV="1">
            <a:off x="5163662" y="7985384"/>
            <a:ext cx="663390" cy="342900"/>
          </a:xfrm>
          <a:prstGeom prst="rect">
            <a:avLst/>
          </a:prstGeom>
          <a:noFill/>
          <a:ln w="57150">
            <a:solidFill>
              <a:srgbClr val="0070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681E3DD-A2A3-96DE-7721-64CDDF3B41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9957" y="2432644"/>
            <a:ext cx="4107903" cy="1427926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F3B091-C011-D5D9-0BD9-E3E33D23F75A}"/>
              </a:ext>
            </a:extLst>
          </p:cNvPr>
          <p:cNvCxnSpPr>
            <a:cxnSpLocks/>
          </p:cNvCxnSpPr>
          <p:nvPr/>
        </p:nvCxnSpPr>
        <p:spPr>
          <a:xfrm flipH="1">
            <a:off x="2897238" y="2718659"/>
            <a:ext cx="6407957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73B3CD-6D3E-6C23-DE41-B3CE0B151CE5}"/>
              </a:ext>
            </a:extLst>
          </p:cNvPr>
          <p:cNvSpPr/>
          <p:nvPr/>
        </p:nvSpPr>
        <p:spPr>
          <a:xfrm>
            <a:off x="5453621" y="9528790"/>
            <a:ext cx="968188" cy="342900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22ED5F-6E26-4496-E1A6-C8D3D395DF23}"/>
              </a:ext>
            </a:extLst>
          </p:cNvPr>
          <p:cNvSpPr/>
          <p:nvPr/>
        </p:nvSpPr>
        <p:spPr>
          <a:xfrm>
            <a:off x="10339956" y="2479169"/>
            <a:ext cx="4097905" cy="1334876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F4F4EEB-1804-34BB-BDCE-789675BB91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2027" y="4243819"/>
            <a:ext cx="3322881" cy="48105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00DAE39-7412-7E08-4B05-CDF8CA1CF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29960" y="4260834"/>
            <a:ext cx="3941433" cy="1852177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C451041-20D5-5C5A-4BA3-FED44CC6E714}"/>
              </a:ext>
            </a:extLst>
          </p:cNvPr>
          <p:cNvCxnSpPr>
            <a:cxnSpLocks/>
          </p:cNvCxnSpPr>
          <p:nvPr/>
        </p:nvCxnSpPr>
        <p:spPr>
          <a:xfrm>
            <a:off x="11672043" y="3370725"/>
            <a:ext cx="0" cy="8265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DBEBB6E-DEB1-36F1-C82D-04DB12A34DA7}"/>
              </a:ext>
            </a:extLst>
          </p:cNvPr>
          <p:cNvCxnSpPr>
            <a:cxnSpLocks/>
          </p:cNvCxnSpPr>
          <p:nvPr/>
        </p:nvCxnSpPr>
        <p:spPr>
          <a:xfrm>
            <a:off x="13458696" y="3370725"/>
            <a:ext cx="571264" cy="81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A87E14C-3A1B-342B-74A4-C5AF96E31F95}"/>
              </a:ext>
            </a:extLst>
          </p:cNvPr>
          <p:cNvSpPr txBox="1"/>
          <p:nvPr/>
        </p:nvSpPr>
        <p:spPr>
          <a:xfrm>
            <a:off x="10444535" y="9225413"/>
            <a:ext cx="30127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번호를 직접 입력하여 스탬프</a:t>
            </a:r>
            <a:r>
              <a:rPr lang="ko-KR" altLang="en-US" sz="2200" b="1" dirty="0">
                <a:latin typeface="+mn-ea"/>
                <a:ea typeface="+mn-ea"/>
              </a:rPr>
              <a:t> 적립 </a:t>
            </a:r>
            <a:r>
              <a:rPr lang="ko-KR" altLang="en-US" sz="2200" b="1" dirty="0"/>
              <a:t>후 결제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51168C-7351-21D6-887B-AC5AD50B67CF}"/>
              </a:ext>
            </a:extLst>
          </p:cNvPr>
          <p:cNvSpPr txBox="1"/>
          <p:nvPr/>
        </p:nvSpPr>
        <p:spPr>
          <a:xfrm>
            <a:off x="14638040" y="6248974"/>
            <a:ext cx="2725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+mn-ea"/>
                <a:ea typeface="+mn-ea"/>
              </a:rPr>
              <a:t>적립 없이 결제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6B8758-F515-7B7D-A095-A44107D58AF9}"/>
              </a:ext>
            </a:extLst>
          </p:cNvPr>
          <p:cNvSpPr txBox="1"/>
          <p:nvPr/>
        </p:nvSpPr>
        <p:spPr>
          <a:xfrm>
            <a:off x="208227" y="1354417"/>
            <a:ext cx="11661044" cy="810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234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6D4F3F"/>
                </a:solidFill>
              </a:rPr>
              <a:t>○ 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소비자는 키오스크를 통해 주문이 가능하며</a:t>
            </a:r>
            <a:r>
              <a:rPr lang="en-US" altLang="ko-KR" sz="2400" b="1" dirty="0">
                <a:solidFill>
                  <a:srgbClr val="6D4F3F"/>
                </a:solidFill>
                <a:latin typeface="+mn-ea"/>
                <a:ea typeface="+mn-ea"/>
              </a:rPr>
              <a:t>, 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선택에 따라 멤버십 적립이 가능함</a:t>
            </a:r>
            <a:r>
              <a:rPr lang="en-US" altLang="ko-KR" sz="2400" b="1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endParaRPr lang="ko-KR" altLang="en-US" sz="2400" b="1" dirty="0">
              <a:solidFill>
                <a:srgbClr val="6D4F3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2181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D9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/>
          <p:nvPr/>
        </p:nvSpPr>
        <p:spPr>
          <a:xfrm>
            <a:off x="0" y="0"/>
            <a:ext cx="18288000" cy="1610607"/>
          </a:xfrm>
          <a:custGeom>
            <a:avLst/>
            <a:gdLst/>
            <a:ahLst/>
            <a:cxnLst/>
            <a:rect l="l" t="t" r="r" b="b"/>
            <a:pathLst>
              <a:path w="18288000" h="2377279" extrusionOk="0">
                <a:moveTo>
                  <a:pt x="0" y="0"/>
                </a:moveTo>
                <a:lnTo>
                  <a:pt x="18288000" y="0"/>
                </a:lnTo>
                <a:lnTo>
                  <a:pt x="18288000" y="2377279"/>
                </a:lnTo>
                <a:lnTo>
                  <a:pt x="0" y="237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211643" b="-200835"/>
            </a:stretch>
          </a:blipFill>
          <a:ln>
            <a:noFill/>
          </a:ln>
        </p:spPr>
      </p:sp>
      <p:grpSp>
        <p:nvGrpSpPr>
          <p:cNvPr id="208" name="Google Shape;208;p23"/>
          <p:cNvGrpSpPr/>
          <p:nvPr/>
        </p:nvGrpSpPr>
        <p:grpSpPr>
          <a:xfrm>
            <a:off x="-50" y="-637742"/>
            <a:ext cx="18288118" cy="2247276"/>
            <a:chOff x="0" y="-219075"/>
            <a:chExt cx="4816592" cy="845190"/>
          </a:xfrm>
        </p:grpSpPr>
        <p:sp>
          <p:nvSpPr>
            <p:cNvPr id="209" name="Google Shape;209;p23"/>
            <p:cNvSpPr/>
            <p:nvPr/>
          </p:nvSpPr>
          <p:spPr>
            <a:xfrm>
              <a:off x="0" y="0"/>
              <a:ext cx="4816592" cy="626115"/>
            </a:xfrm>
            <a:custGeom>
              <a:avLst/>
              <a:gdLst/>
              <a:ahLst/>
              <a:cxnLst/>
              <a:rect l="l" t="t" r="r" b="b"/>
              <a:pathLst>
                <a:path w="4816592" h="62611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626115"/>
                  </a:lnTo>
                  <a:lnTo>
                    <a:pt x="0" y="626115"/>
                  </a:lnTo>
                  <a:close/>
                </a:path>
              </a:pathLst>
            </a:custGeom>
            <a:solidFill>
              <a:srgbClr val="291E18">
                <a:alpha val="69800"/>
              </a:srgbClr>
            </a:solidFill>
            <a:ln>
              <a:noFill/>
            </a:ln>
          </p:spPr>
        </p:sp>
        <p:sp>
          <p:nvSpPr>
            <p:cNvPr id="210" name="Google Shape;210;p23"/>
            <p:cNvSpPr txBox="1"/>
            <p:nvPr/>
          </p:nvSpPr>
          <p:spPr>
            <a:xfrm>
              <a:off x="0" y="-219075"/>
              <a:ext cx="48165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9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3"/>
          <p:cNvSpPr txBox="1"/>
          <p:nvPr/>
        </p:nvSpPr>
        <p:spPr>
          <a:xfrm>
            <a:off x="1822163" y="3226085"/>
            <a:ext cx="2292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34047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3"/>
          <p:cNvSpPr txBox="1"/>
          <p:nvPr/>
        </p:nvSpPr>
        <p:spPr>
          <a:xfrm>
            <a:off x="889350" y="431692"/>
            <a:ext cx="7365300" cy="72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500" dirty="0">
                <a:solidFill>
                  <a:srgbClr val="EDE4D9"/>
                </a:solidFill>
              </a:rPr>
              <a:t>8</a:t>
            </a:r>
            <a:r>
              <a:rPr lang="en-US" sz="4500" dirty="0">
                <a:solidFill>
                  <a:srgbClr val="EDE4D9"/>
                </a:solidFill>
              </a:rPr>
              <a:t>. </a:t>
            </a:r>
            <a:r>
              <a:rPr lang="en-US" sz="4500" dirty="0" err="1">
                <a:solidFill>
                  <a:srgbClr val="EDE4D9"/>
                </a:solidFill>
              </a:rPr>
              <a:t>시연영상</a:t>
            </a:r>
            <a:r>
              <a:rPr lang="en-US" sz="4500" dirty="0">
                <a:solidFill>
                  <a:srgbClr val="EDE4D9"/>
                </a:solidFill>
              </a:rPr>
              <a:t> (Kiosk)</a:t>
            </a:r>
            <a:endParaRPr dirty="0"/>
          </a:p>
        </p:txBody>
      </p:sp>
      <p:sp>
        <p:nvSpPr>
          <p:cNvPr id="213" name="Google Shape;213;p23"/>
          <p:cNvSpPr txBox="1"/>
          <p:nvPr/>
        </p:nvSpPr>
        <p:spPr>
          <a:xfrm>
            <a:off x="4381025" y="3226075"/>
            <a:ext cx="8054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시연영상">
            <a:hlinkClick r:id="" action="ppaction://media"/>
            <a:extLst>
              <a:ext uri="{FF2B5EF4-FFF2-40B4-BE49-F238E27FC236}">
                <a16:creationId xmlns:a16="http://schemas.microsoft.com/office/drawing/2014/main" id="{CCC43661-3515-CA7E-4AA6-D3DD4A513C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31278" y="1609295"/>
            <a:ext cx="11083341" cy="867770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933FF4-F26D-2BD7-1B40-850E548B887F}"/>
              </a:ext>
            </a:extLst>
          </p:cNvPr>
          <p:cNvSpPr txBox="1">
            <a:spLocks/>
          </p:cNvSpPr>
          <p:nvPr/>
        </p:nvSpPr>
        <p:spPr>
          <a:xfrm>
            <a:off x="15966142" y="977190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z="2000" smtClean="0">
                <a:solidFill>
                  <a:schemeClr val="tx1"/>
                </a:solidFill>
              </a:rPr>
              <a:pPr/>
              <a:t>16</a:t>
            </a:fld>
            <a:r>
              <a:rPr lang="en-US" sz="2000" dirty="0">
                <a:solidFill>
                  <a:schemeClr val="tx1"/>
                </a:solidFill>
              </a:rPr>
              <a:t>/1</a:t>
            </a:r>
            <a:r>
              <a:rPr lang="en-US" altLang="ko-KR" sz="2000" dirty="0">
                <a:solidFill>
                  <a:schemeClr val="tx1"/>
                </a:solidFill>
              </a:rPr>
              <a:t>8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D9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/>
          <p:nvPr/>
        </p:nvSpPr>
        <p:spPr>
          <a:xfrm>
            <a:off x="0" y="0"/>
            <a:ext cx="18288000" cy="1610607"/>
          </a:xfrm>
          <a:custGeom>
            <a:avLst/>
            <a:gdLst/>
            <a:ahLst/>
            <a:cxnLst/>
            <a:rect l="l" t="t" r="r" b="b"/>
            <a:pathLst>
              <a:path w="18288000" h="2377279" extrusionOk="0">
                <a:moveTo>
                  <a:pt x="0" y="0"/>
                </a:moveTo>
                <a:lnTo>
                  <a:pt x="18288000" y="0"/>
                </a:lnTo>
                <a:lnTo>
                  <a:pt x="18288000" y="2377279"/>
                </a:lnTo>
                <a:lnTo>
                  <a:pt x="0" y="237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1643" b="-200835"/>
            </a:stretch>
          </a:blipFill>
          <a:ln>
            <a:noFill/>
          </a:ln>
        </p:spPr>
      </p:sp>
      <p:sp>
        <p:nvSpPr>
          <p:cNvPr id="344" name="Google Shape;344;p28"/>
          <p:cNvSpPr/>
          <p:nvPr/>
        </p:nvSpPr>
        <p:spPr>
          <a:xfrm>
            <a:off x="14116200" y="0"/>
            <a:ext cx="4165946" cy="10287000"/>
          </a:xfrm>
          <a:custGeom>
            <a:avLst/>
            <a:gdLst/>
            <a:ahLst/>
            <a:cxnLst/>
            <a:rect l="l" t="t" r="r" b="b"/>
            <a:pathLst>
              <a:path w="4590574" h="10287000" extrusionOk="0">
                <a:moveTo>
                  <a:pt x="0" y="0"/>
                </a:moveTo>
                <a:lnTo>
                  <a:pt x="4590574" y="0"/>
                </a:lnTo>
                <a:lnTo>
                  <a:pt x="45905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45" name="Google Shape;345;p28"/>
          <p:cNvGrpSpPr/>
          <p:nvPr/>
        </p:nvGrpSpPr>
        <p:grpSpPr>
          <a:xfrm>
            <a:off x="-50" y="-637742"/>
            <a:ext cx="18288118" cy="2247276"/>
            <a:chOff x="0" y="-219075"/>
            <a:chExt cx="4816592" cy="845190"/>
          </a:xfrm>
        </p:grpSpPr>
        <p:sp>
          <p:nvSpPr>
            <p:cNvPr id="346" name="Google Shape;346;p28"/>
            <p:cNvSpPr/>
            <p:nvPr/>
          </p:nvSpPr>
          <p:spPr>
            <a:xfrm>
              <a:off x="0" y="0"/>
              <a:ext cx="4816592" cy="626115"/>
            </a:xfrm>
            <a:custGeom>
              <a:avLst/>
              <a:gdLst/>
              <a:ahLst/>
              <a:cxnLst/>
              <a:rect l="l" t="t" r="r" b="b"/>
              <a:pathLst>
                <a:path w="4816592" h="62611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626115"/>
                  </a:lnTo>
                  <a:lnTo>
                    <a:pt x="0" y="626115"/>
                  </a:lnTo>
                  <a:close/>
                </a:path>
              </a:pathLst>
            </a:custGeom>
            <a:solidFill>
              <a:srgbClr val="291E18">
                <a:alpha val="69800"/>
              </a:srgbClr>
            </a:solidFill>
            <a:ln>
              <a:noFill/>
            </a:ln>
          </p:spPr>
        </p:sp>
        <p:sp>
          <p:nvSpPr>
            <p:cNvPr id="347" name="Google Shape;347;p28"/>
            <p:cNvSpPr txBox="1"/>
            <p:nvPr/>
          </p:nvSpPr>
          <p:spPr>
            <a:xfrm>
              <a:off x="0" y="-219075"/>
              <a:ext cx="48165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9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28"/>
          <p:cNvSpPr txBox="1"/>
          <p:nvPr/>
        </p:nvSpPr>
        <p:spPr>
          <a:xfrm>
            <a:off x="889350" y="431700"/>
            <a:ext cx="8825100" cy="72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EDE4D9"/>
                </a:solidFill>
              </a:rPr>
              <a:t>9. </a:t>
            </a:r>
            <a:r>
              <a:rPr lang="en-US" sz="4500" dirty="0" err="1">
                <a:solidFill>
                  <a:srgbClr val="EDE4D9"/>
                </a:solidFill>
              </a:rPr>
              <a:t>프로젝트</a:t>
            </a:r>
            <a:r>
              <a:rPr lang="en-US" sz="4500" dirty="0">
                <a:solidFill>
                  <a:srgbClr val="EDE4D9"/>
                </a:solidFill>
              </a:rPr>
              <a:t> </a:t>
            </a:r>
            <a:r>
              <a:rPr lang="en-US" sz="4500" dirty="0" err="1">
                <a:solidFill>
                  <a:srgbClr val="EDE4D9"/>
                </a:solidFill>
              </a:rPr>
              <a:t>성과</a:t>
            </a:r>
            <a:endParaRPr dirty="0"/>
          </a:p>
        </p:txBody>
      </p:sp>
      <p:sp>
        <p:nvSpPr>
          <p:cNvPr id="349" name="Google Shape;349;p28"/>
          <p:cNvSpPr txBox="1"/>
          <p:nvPr/>
        </p:nvSpPr>
        <p:spPr>
          <a:xfrm>
            <a:off x="4381025" y="6014050"/>
            <a:ext cx="8054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8"/>
          <p:cNvSpPr txBox="1"/>
          <p:nvPr/>
        </p:nvSpPr>
        <p:spPr>
          <a:xfrm>
            <a:off x="676553" y="1828026"/>
            <a:ext cx="3491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34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6D4F3F"/>
                </a:solidFill>
              </a:rPr>
              <a:t>○ </a:t>
            </a:r>
            <a:r>
              <a:rPr lang="en-US" sz="2899" b="1" dirty="0" err="1">
                <a:solidFill>
                  <a:srgbClr val="6D4F3F"/>
                </a:solidFill>
              </a:rPr>
              <a:t>프로젝트</a:t>
            </a:r>
            <a:r>
              <a:rPr lang="en-US" sz="2899" b="1" dirty="0">
                <a:solidFill>
                  <a:srgbClr val="6D4F3F"/>
                </a:solidFill>
              </a:rPr>
              <a:t> </a:t>
            </a:r>
            <a:r>
              <a:rPr lang="en-US" sz="2899" b="1" dirty="0" err="1">
                <a:solidFill>
                  <a:srgbClr val="6D4F3F"/>
                </a:solidFill>
              </a:rPr>
              <a:t>성과</a:t>
            </a:r>
            <a:endParaRPr dirty="0"/>
          </a:p>
        </p:txBody>
      </p:sp>
      <p:sp>
        <p:nvSpPr>
          <p:cNvPr id="351" name="Google Shape;351;p28"/>
          <p:cNvSpPr txBox="1"/>
          <p:nvPr/>
        </p:nvSpPr>
        <p:spPr>
          <a:xfrm>
            <a:off x="4174175" y="2444938"/>
            <a:ext cx="8054100" cy="5401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solidFill>
                  <a:srgbClr val="6D4F3F"/>
                </a:solidFill>
              </a:rPr>
              <a:t>이번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프로젝트를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통해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자바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TUI와</a:t>
            </a:r>
            <a:r>
              <a:rPr lang="en-US" sz="2600" dirty="0">
                <a:solidFill>
                  <a:srgbClr val="6D4F3F"/>
                </a:solidFill>
              </a:rPr>
              <a:t> GUI </a:t>
            </a:r>
            <a:r>
              <a:rPr lang="en-US" sz="2600" dirty="0" err="1">
                <a:solidFill>
                  <a:srgbClr val="6D4F3F"/>
                </a:solidFill>
              </a:rPr>
              <a:t>개발</a:t>
            </a:r>
            <a:r>
              <a:rPr lang="en-US" sz="2600" dirty="0">
                <a:solidFill>
                  <a:srgbClr val="6D4F3F"/>
                </a:solidFill>
              </a:rPr>
              <a:t>,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solidFill>
                  <a:srgbClr val="6D4F3F"/>
                </a:solidFill>
              </a:rPr>
              <a:t>데이터베이스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연동</a:t>
            </a:r>
            <a:r>
              <a:rPr lang="en-US" sz="2600" dirty="0">
                <a:solidFill>
                  <a:srgbClr val="6D4F3F"/>
                </a:solidFill>
              </a:rPr>
              <a:t>, </a:t>
            </a:r>
            <a:r>
              <a:rPr lang="en-US" sz="2600" dirty="0" err="1">
                <a:solidFill>
                  <a:srgbClr val="6D4F3F"/>
                </a:solidFill>
              </a:rPr>
              <a:t>엑셀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저장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기능을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실무와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유사한</a:t>
            </a:r>
            <a:endParaRPr lang="en-US" sz="2600" dirty="0">
              <a:solidFill>
                <a:srgbClr val="6D4F3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solidFill>
                  <a:srgbClr val="6D4F3F"/>
                </a:solidFill>
              </a:rPr>
              <a:t>환경에서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적용해볼</a:t>
            </a:r>
            <a:r>
              <a:rPr lang="en-US" sz="2600" dirty="0">
                <a:solidFill>
                  <a:srgbClr val="6D4F3F"/>
                </a:solidFill>
              </a:rPr>
              <a:t> 수 </a:t>
            </a:r>
            <a:r>
              <a:rPr lang="en-US" sz="2600" dirty="0" err="1">
                <a:solidFill>
                  <a:srgbClr val="6D4F3F"/>
                </a:solidFill>
              </a:rPr>
              <a:t>있었습니다</a:t>
            </a:r>
            <a:r>
              <a:rPr lang="en-US" sz="2600" dirty="0">
                <a:solidFill>
                  <a:srgbClr val="6D4F3F"/>
                </a:solidFill>
              </a:rPr>
              <a:t>.</a:t>
            </a:r>
            <a:endParaRPr sz="2600" dirty="0">
              <a:solidFill>
                <a:srgbClr val="6D4F3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solidFill>
                  <a:srgbClr val="6D4F3F"/>
                </a:solidFill>
              </a:rPr>
              <a:t>특히</a:t>
            </a:r>
            <a:r>
              <a:rPr lang="en-US" sz="2600" dirty="0">
                <a:solidFill>
                  <a:srgbClr val="6D4F3F"/>
                </a:solidFill>
              </a:rPr>
              <a:t> POI </a:t>
            </a:r>
            <a:r>
              <a:rPr lang="en-US" sz="2600" dirty="0" err="1">
                <a:solidFill>
                  <a:srgbClr val="6D4F3F"/>
                </a:solidFill>
              </a:rPr>
              <a:t>라이브러리는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기존에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배운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적이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없어</a:t>
            </a:r>
            <a:endParaRPr lang="en-US" sz="2600" dirty="0">
              <a:solidFill>
                <a:srgbClr val="6D4F3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solidFill>
                  <a:srgbClr val="6D4F3F"/>
                </a:solidFill>
              </a:rPr>
              <a:t>처음에는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어려움을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겪었지만</a:t>
            </a:r>
            <a:r>
              <a:rPr lang="en-US" sz="2600" dirty="0">
                <a:solidFill>
                  <a:srgbClr val="6D4F3F"/>
                </a:solidFill>
              </a:rPr>
              <a:t>, </a:t>
            </a:r>
            <a:r>
              <a:rPr lang="en-US" sz="2600" dirty="0" err="1">
                <a:solidFill>
                  <a:srgbClr val="6D4F3F"/>
                </a:solidFill>
              </a:rPr>
              <a:t>팀원들과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함께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자료를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solidFill>
                  <a:srgbClr val="6D4F3F"/>
                </a:solidFill>
              </a:rPr>
              <a:t>찾고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고민하면서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하나씩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해결해</a:t>
            </a:r>
            <a:r>
              <a:rPr lang="en-US" sz="2600" dirty="0">
                <a:solidFill>
                  <a:srgbClr val="6D4F3F"/>
                </a:solidFill>
              </a:rPr>
              <a:t> 나</a:t>
            </a:r>
            <a:r>
              <a:rPr lang="ko-KR" altLang="en-US" sz="2600" dirty="0">
                <a:solidFill>
                  <a:srgbClr val="6D4F3F"/>
                </a:solidFill>
              </a:rPr>
              <a:t>아</a:t>
            </a:r>
            <a:r>
              <a:rPr lang="en-US" sz="2600" dirty="0" err="1">
                <a:solidFill>
                  <a:srgbClr val="6D4F3F"/>
                </a:solidFill>
              </a:rPr>
              <a:t>갔습니다</a:t>
            </a:r>
            <a:r>
              <a:rPr lang="en-US" sz="2600" dirty="0">
                <a:solidFill>
                  <a:srgbClr val="6D4F3F"/>
                </a:solidFill>
              </a:rPr>
              <a:t>.</a:t>
            </a:r>
            <a:endParaRPr sz="2600" dirty="0">
              <a:solidFill>
                <a:srgbClr val="6D4F3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solidFill>
                  <a:srgbClr val="6D4F3F"/>
                </a:solidFill>
              </a:rPr>
              <a:t>시간이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지날수록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점점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결과물이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보이기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시작했고</a:t>
            </a:r>
            <a:r>
              <a:rPr lang="en-US" sz="2600" dirty="0">
                <a:solidFill>
                  <a:srgbClr val="6D4F3F"/>
                </a:solidFill>
              </a:rPr>
              <a:t>,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solidFill>
                  <a:srgbClr val="6D4F3F"/>
                </a:solidFill>
              </a:rPr>
              <a:t>이를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통해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성취감과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협업의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중요성을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깊이</a:t>
            </a:r>
            <a:r>
              <a:rPr lang="en-US" sz="2600" dirty="0">
                <a:solidFill>
                  <a:srgbClr val="6D4F3F"/>
                </a:solidFill>
              </a:rPr>
              <a:t> </a:t>
            </a:r>
            <a:r>
              <a:rPr lang="en-US" sz="2600" dirty="0" err="1">
                <a:solidFill>
                  <a:srgbClr val="6D4F3F"/>
                </a:solidFill>
              </a:rPr>
              <a:t>느낄</a:t>
            </a:r>
            <a:r>
              <a:rPr lang="en-US" sz="2600" dirty="0">
                <a:solidFill>
                  <a:srgbClr val="6D4F3F"/>
                </a:solidFill>
              </a:rPr>
              <a:t> 수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dirty="0">
                <a:solidFill>
                  <a:srgbClr val="6D4F3F"/>
                </a:solidFill>
              </a:rPr>
              <a:t>있었습니다</a:t>
            </a:r>
            <a:r>
              <a:rPr lang="en-US" altLang="ko-KR" sz="2600" dirty="0">
                <a:solidFill>
                  <a:srgbClr val="6D4F3F"/>
                </a:solidFill>
              </a:rPr>
              <a:t>.</a:t>
            </a:r>
            <a:endParaRPr lang="en-US" sz="2600" dirty="0">
              <a:solidFill>
                <a:srgbClr val="6D4F3F"/>
              </a:solidFill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B0977A86-CE24-0A55-AB72-276959F0922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13100" y="9709150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</a:rPr>
              <a:t>17</a:t>
            </a:fld>
            <a:r>
              <a:rPr lang="en-US" sz="2000" dirty="0">
                <a:solidFill>
                  <a:schemeClr val="tx1"/>
                </a:solidFill>
              </a:rPr>
              <a:t>/1</a:t>
            </a:r>
            <a:r>
              <a:rPr lang="en-US" altLang="ko-KR" sz="2000" dirty="0">
                <a:solidFill>
                  <a:schemeClr val="tx1"/>
                </a:solidFill>
              </a:rPr>
              <a:t>8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669" t="-13249" b="-6209"/>
            </a:stretch>
          </a:blipFill>
          <a:ln>
            <a:noFill/>
          </a:ln>
        </p:spPr>
      </p:sp>
      <p:sp>
        <p:nvSpPr>
          <p:cNvPr id="359" name="Google Shape;359;p29"/>
          <p:cNvSpPr txBox="1"/>
          <p:nvPr/>
        </p:nvSpPr>
        <p:spPr>
          <a:xfrm>
            <a:off x="5096017" y="5129470"/>
            <a:ext cx="80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34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F7EC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 sz="1400"/>
          </a:p>
        </p:txBody>
      </p:sp>
      <p:sp>
        <p:nvSpPr>
          <p:cNvPr id="361" name="Google Shape;361;p29"/>
          <p:cNvSpPr txBox="1"/>
          <p:nvPr/>
        </p:nvSpPr>
        <p:spPr>
          <a:xfrm>
            <a:off x="3076950" y="2054289"/>
            <a:ext cx="12134100" cy="26511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23" dirty="0">
                <a:solidFill>
                  <a:schemeClr val="lt1"/>
                </a:solidFill>
              </a:rPr>
              <a:t>THANK YOU</a:t>
            </a:r>
            <a:endParaRPr dirty="0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A005BDDC-62B5-BA7F-6D64-745078D34CE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13100" y="9709150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</a:rPr>
              <a:t>18</a:t>
            </a:fld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altLang="ko-KR" sz="2000" dirty="0">
                <a:solidFill>
                  <a:schemeClr val="tx1"/>
                </a:solidFill>
              </a:rPr>
              <a:t>18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8439"/>
            </a:stretch>
          </a:blipFill>
          <a:ln>
            <a:noFill/>
          </a:ln>
        </p:spPr>
      </p:sp>
      <p:grpSp>
        <p:nvGrpSpPr>
          <p:cNvPr id="95" name="Google Shape;95;p14"/>
          <p:cNvGrpSpPr/>
          <p:nvPr/>
        </p:nvGrpSpPr>
        <p:grpSpPr>
          <a:xfrm>
            <a:off x="-4900" y="-831881"/>
            <a:ext cx="8363640" cy="11118872"/>
            <a:chOff x="0" y="-219075"/>
            <a:chExt cx="2202755" cy="2928408"/>
          </a:xfrm>
        </p:grpSpPr>
        <p:sp>
          <p:nvSpPr>
            <p:cNvPr id="96" name="Google Shape;96;p14"/>
            <p:cNvSpPr/>
            <p:nvPr/>
          </p:nvSpPr>
          <p:spPr>
            <a:xfrm>
              <a:off x="0" y="0"/>
              <a:ext cx="2202755" cy="2709333"/>
            </a:xfrm>
            <a:custGeom>
              <a:avLst/>
              <a:gdLst/>
              <a:ahLst/>
              <a:cxnLst/>
              <a:rect l="l" t="t" r="r" b="b"/>
              <a:pathLst>
                <a:path w="2202755" h="2709333" extrusionOk="0">
                  <a:moveTo>
                    <a:pt x="0" y="0"/>
                  </a:moveTo>
                  <a:lnTo>
                    <a:pt x="2202755" y="0"/>
                  </a:lnTo>
                  <a:lnTo>
                    <a:pt x="22027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91E18">
                <a:alpha val="69803"/>
              </a:srgbClr>
            </a:solidFill>
            <a:ln>
              <a:noFill/>
            </a:ln>
          </p:spPr>
        </p:sp>
        <p:sp>
          <p:nvSpPr>
            <p:cNvPr id="97" name="Google Shape;97;p14"/>
            <p:cNvSpPr txBox="1"/>
            <p:nvPr/>
          </p:nvSpPr>
          <p:spPr>
            <a:xfrm>
              <a:off x="0" y="-219075"/>
              <a:ext cx="2202755" cy="29284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9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8" name="Google Shape;98;p14"/>
          <p:cNvCxnSpPr/>
          <p:nvPr/>
        </p:nvCxnSpPr>
        <p:spPr>
          <a:xfrm>
            <a:off x="1778627" y="2050790"/>
            <a:ext cx="5122800" cy="0"/>
          </a:xfrm>
          <a:prstGeom prst="straightConnector1">
            <a:avLst/>
          </a:prstGeom>
          <a:noFill/>
          <a:ln w="38100" cap="flat" cmpd="sng">
            <a:solidFill>
              <a:srgbClr val="EDE4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14"/>
          <p:cNvSpPr txBox="1"/>
          <p:nvPr/>
        </p:nvSpPr>
        <p:spPr>
          <a:xfrm>
            <a:off x="1778627" y="953920"/>
            <a:ext cx="73653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>
                <a:solidFill>
                  <a:srgbClr val="EDE4D9"/>
                </a:solidFill>
              </a:rPr>
              <a:t>목차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1592420" y="2050781"/>
            <a:ext cx="5169000" cy="7399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61338" marR="0" lvl="1" indent="-277557" algn="l" rtl="0">
              <a:lnSpc>
                <a:spcPct val="20604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Arial"/>
              <a:buAutoNum type="arabicPeriod"/>
            </a:pPr>
            <a:r>
              <a:rPr lang="en-US" sz="2550" dirty="0" err="1">
                <a:solidFill>
                  <a:schemeClr val="lt1"/>
                </a:solidFill>
              </a:rPr>
              <a:t>프로젝트</a:t>
            </a:r>
            <a:r>
              <a:rPr lang="en-US" sz="2550" dirty="0">
                <a:solidFill>
                  <a:schemeClr val="lt1"/>
                </a:solidFill>
              </a:rPr>
              <a:t> </a:t>
            </a:r>
            <a:r>
              <a:rPr lang="en-US" sz="2550" dirty="0" err="1">
                <a:solidFill>
                  <a:schemeClr val="lt1"/>
                </a:solidFill>
              </a:rPr>
              <a:t>목적</a:t>
            </a:r>
            <a:r>
              <a:rPr lang="en-US" sz="2550" dirty="0">
                <a:solidFill>
                  <a:schemeClr val="lt1"/>
                </a:solidFill>
              </a:rPr>
              <a:t> 및 </a:t>
            </a:r>
            <a:r>
              <a:rPr lang="en-US" sz="2550" dirty="0" err="1">
                <a:solidFill>
                  <a:schemeClr val="lt1"/>
                </a:solidFill>
              </a:rPr>
              <a:t>기대효과</a:t>
            </a:r>
            <a:endParaRPr sz="2550" dirty="0">
              <a:solidFill>
                <a:schemeClr val="lt1"/>
              </a:solidFill>
            </a:endParaRPr>
          </a:p>
          <a:p>
            <a:pPr marL="561338" marR="0" lvl="1" indent="-280668" algn="l" rtl="0">
              <a:lnSpc>
                <a:spcPct val="206040"/>
              </a:lnSpc>
              <a:spcBef>
                <a:spcPts val="0"/>
              </a:spcBef>
              <a:spcAft>
                <a:spcPts val="0"/>
              </a:spcAft>
              <a:buClr>
                <a:srgbClr val="EDE4D9"/>
              </a:buClr>
              <a:buSzPts val="2599"/>
              <a:buFont typeface="Arial"/>
              <a:buAutoNum type="arabicPeriod"/>
            </a:pPr>
            <a:r>
              <a:rPr lang="en-US" sz="2599" dirty="0">
                <a:solidFill>
                  <a:srgbClr val="EDE4D9"/>
                </a:solidFill>
              </a:rPr>
              <a:t>WBS</a:t>
            </a:r>
            <a:endParaRPr dirty="0"/>
          </a:p>
          <a:p>
            <a:pPr marL="561339" marR="0" lvl="1" indent="-280668" algn="l" rtl="0">
              <a:lnSpc>
                <a:spcPct val="206040"/>
              </a:lnSpc>
              <a:spcBef>
                <a:spcPts val="0"/>
              </a:spcBef>
              <a:spcAft>
                <a:spcPts val="0"/>
              </a:spcAft>
              <a:buClr>
                <a:srgbClr val="EDE4D9"/>
              </a:buClr>
              <a:buSzPts val="2599"/>
              <a:buFont typeface="Arial"/>
              <a:buAutoNum type="arabicPeriod"/>
            </a:pPr>
            <a:r>
              <a:rPr lang="en-US" sz="2599" dirty="0" err="1">
                <a:solidFill>
                  <a:srgbClr val="EDE4D9"/>
                </a:solidFill>
              </a:rPr>
              <a:t>개발환경</a:t>
            </a:r>
            <a:endParaRPr dirty="0"/>
          </a:p>
          <a:p>
            <a:pPr marL="561338" marR="0" lvl="1" indent="-280668" algn="l" rtl="0">
              <a:lnSpc>
                <a:spcPct val="206040"/>
              </a:lnSpc>
              <a:spcBef>
                <a:spcPts val="0"/>
              </a:spcBef>
              <a:spcAft>
                <a:spcPts val="0"/>
              </a:spcAft>
              <a:buClr>
                <a:srgbClr val="EDE4D9"/>
              </a:buClr>
              <a:buSzPts val="2599"/>
              <a:buFont typeface="Arial"/>
              <a:buAutoNum type="arabicPeriod"/>
            </a:pPr>
            <a:r>
              <a:rPr lang="en-US" sz="2599" dirty="0" err="1">
                <a:solidFill>
                  <a:srgbClr val="EDE4D9"/>
                </a:solidFill>
              </a:rPr>
              <a:t>기능정의서</a:t>
            </a:r>
            <a:endParaRPr dirty="0"/>
          </a:p>
          <a:p>
            <a:pPr marL="561338" marR="0" lvl="1" indent="-280668" algn="l" rtl="0">
              <a:lnSpc>
                <a:spcPct val="206040"/>
              </a:lnSpc>
              <a:spcBef>
                <a:spcPts val="0"/>
              </a:spcBef>
              <a:spcAft>
                <a:spcPts val="0"/>
              </a:spcAft>
              <a:buClr>
                <a:srgbClr val="EDE4D9"/>
              </a:buClr>
              <a:buSzPts val="2599"/>
              <a:buFont typeface="Arial"/>
              <a:buAutoNum type="arabicPeriod"/>
            </a:pPr>
            <a:r>
              <a:rPr lang="en-US" sz="2599" dirty="0">
                <a:solidFill>
                  <a:srgbClr val="EDE4D9"/>
                </a:solidFill>
              </a:rPr>
              <a:t>Use Case</a:t>
            </a:r>
            <a:endParaRPr dirty="0"/>
          </a:p>
          <a:p>
            <a:pPr marL="561338" marR="0" lvl="1" indent="-280668" algn="l" rtl="0">
              <a:lnSpc>
                <a:spcPct val="206040"/>
              </a:lnSpc>
              <a:spcBef>
                <a:spcPts val="0"/>
              </a:spcBef>
              <a:spcAft>
                <a:spcPts val="0"/>
              </a:spcAft>
              <a:buClr>
                <a:srgbClr val="EDE4D9"/>
              </a:buClr>
              <a:buSzPts val="2599"/>
              <a:buFont typeface="Arial"/>
              <a:buAutoNum type="arabicPeriod"/>
            </a:pPr>
            <a:r>
              <a:rPr lang="en-US" sz="2599" dirty="0">
                <a:solidFill>
                  <a:srgbClr val="EDE4D9"/>
                </a:solidFill>
              </a:rPr>
              <a:t>ER</a:t>
            </a:r>
            <a:r>
              <a:rPr lang="en-US" altLang="ko-KR" sz="2599" dirty="0">
                <a:solidFill>
                  <a:srgbClr val="EDE4D9"/>
                </a:solidFill>
              </a:rPr>
              <a:t>D</a:t>
            </a:r>
            <a:endParaRPr lang="en-US" sz="2599" dirty="0">
              <a:solidFill>
                <a:srgbClr val="EDE4D9"/>
              </a:solidFill>
            </a:endParaRPr>
          </a:p>
          <a:p>
            <a:pPr marL="561338" marR="0" lvl="1" indent="-280668" algn="l" rtl="0">
              <a:lnSpc>
                <a:spcPct val="206040"/>
              </a:lnSpc>
              <a:spcBef>
                <a:spcPts val="0"/>
              </a:spcBef>
              <a:spcAft>
                <a:spcPts val="0"/>
              </a:spcAft>
              <a:buClr>
                <a:srgbClr val="EDE4D9"/>
              </a:buClr>
              <a:buSzPts val="2599"/>
              <a:buAutoNum type="arabicPeriod"/>
            </a:pPr>
            <a:r>
              <a:rPr lang="ko-KR" altLang="en-US" sz="2599" dirty="0">
                <a:solidFill>
                  <a:srgbClr val="EDE4D9"/>
                </a:solidFill>
              </a:rPr>
              <a:t>실행화면</a:t>
            </a:r>
            <a:endParaRPr lang="en-US" altLang="ko-KR" sz="2599" dirty="0">
              <a:solidFill>
                <a:srgbClr val="EDE4D9"/>
              </a:solidFill>
            </a:endParaRPr>
          </a:p>
          <a:p>
            <a:pPr marL="561338" marR="0" lvl="1" indent="-280668" algn="l" rtl="0">
              <a:lnSpc>
                <a:spcPct val="206040"/>
              </a:lnSpc>
              <a:spcBef>
                <a:spcPts val="0"/>
              </a:spcBef>
              <a:spcAft>
                <a:spcPts val="0"/>
              </a:spcAft>
              <a:buClr>
                <a:srgbClr val="EDE4D9"/>
              </a:buClr>
              <a:buSzPts val="2599"/>
              <a:buAutoNum type="arabicPeriod"/>
            </a:pPr>
            <a:r>
              <a:rPr lang="ko-KR" altLang="en-US" sz="2599" dirty="0">
                <a:solidFill>
                  <a:srgbClr val="EDE4D9"/>
                </a:solidFill>
              </a:rPr>
              <a:t>시연영상</a:t>
            </a:r>
            <a:endParaRPr lang="en-US" altLang="ko-KR" sz="2599" dirty="0">
              <a:solidFill>
                <a:srgbClr val="EDE4D9"/>
              </a:solidFill>
            </a:endParaRPr>
          </a:p>
          <a:p>
            <a:pPr marL="561338" marR="0" lvl="1" indent="-280668" algn="l" rtl="0">
              <a:lnSpc>
                <a:spcPct val="206040"/>
              </a:lnSpc>
              <a:spcBef>
                <a:spcPts val="0"/>
              </a:spcBef>
              <a:spcAft>
                <a:spcPts val="0"/>
              </a:spcAft>
              <a:buClr>
                <a:srgbClr val="EDE4D9"/>
              </a:buClr>
              <a:buSzPts val="2599"/>
              <a:buAutoNum type="arabicPeriod"/>
            </a:pPr>
            <a:r>
              <a:rPr lang="en-US" sz="2599" dirty="0" err="1">
                <a:solidFill>
                  <a:srgbClr val="EDE4D9"/>
                </a:solidFill>
              </a:rPr>
              <a:t>프로젝트성과</a:t>
            </a:r>
            <a:endParaRPr sz="2599" dirty="0">
              <a:solidFill>
                <a:srgbClr val="EDE4D9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7AB2C1-E76A-000A-034A-F5205103B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</a:rPr>
              <a:t>2</a:t>
            </a:fld>
            <a:r>
              <a:rPr lang="en-US" sz="2000" dirty="0">
                <a:solidFill>
                  <a:schemeClr val="tx1"/>
                </a:solidFill>
              </a:rPr>
              <a:t>/1</a:t>
            </a:r>
            <a:r>
              <a:rPr lang="en-US" altLang="ko-KR" sz="2000" dirty="0">
                <a:solidFill>
                  <a:schemeClr val="tx1"/>
                </a:solidFill>
              </a:rPr>
              <a:t>8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D9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0" y="0"/>
            <a:ext cx="18288000" cy="1610607"/>
          </a:xfrm>
          <a:custGeom>
            <a:avLst/>
            <a:gdLst/>
            <a:ahLst/>
            <a:cxnLst/>
            <a:rect l="l" t="t" r="r" b="b"/>
            <a:pathLst>
              <a:path w="18288000" h="2377279" extrusionOk="0">
                <a:moveTo>
                  <a:pt x="0" y="0"/>
                </a:moveTo>
                <a:lnTo>
                  <a:pt x="18288000" y="0"/>
                </a:lnTo>
                <a:lnTo>
                  <a:pt x="18288000" y="2377279"/>
                </a:lnTo>
                <a:lnTo>
                  <a:pt x="0" y="237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1643" b="-200835"/>
            </a:stretch>
          </a:blipFill>
          <a:ln>
            <a:noFill/>
          </a:ln>
        </p:spPr>
      </p:sp>
      <p:sp>
        <p:nvSpPr>
          <p:cNvPr id="107" name="Google Shape;107;p15"/>
          <p:cNvSpPr/>
          <p:nvPr/>
        </p:nvSpPr>
        <p:spPr>
          <a:xfrm>
            <a:off x="14122125" y="0"/>
            <a:ext cx="4165946" cy="10287000"/>
          </a:xfrm>
          <a:custGeom>
            <a:avLst/>
            <a:gdLst/>
            <a:ahLst/>
            <a:cxnLst/>
            <a:rect l="l" t="t" r="r" b="b"/>
            <a:pathLst>
              <a:path w="4590574" h="10287000" extrusionOk="0">
                <a:moveTo>
                  <a:pt x="0" y="0"/>
                </a:moveTo>
                <a:lnTo>
                  <a:pt x="4590574" y="0"/>
                </a:lnTo>
                <a:lnTo>
                  <a:pt x="45905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8" name="Google Shape;108;p15"/>
          <p:cNvSpPr txBox="1"/>
          <p:nvPr/>
        </p:nvSpPr>
        <p:spPr>
          <a:xfrm>
            <a:off x="921638" y="2458075"/>
            <a:ext cx="310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34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6D4F3F"/>
                </a:solidFill>
              </a:rPr>
              <a:t>○ </a:t>
            </a:r>
            <a:r>
              <a:rPr lang="en-US" sz="2899" b="1" dirty="0" err="1">
                <a:solidFill>
                  <a:srgbClr val="6D4F3F"/>
                </a:solidFill>
              </a:rPr>
              <a:t>프로젝트</a:t>
            </a:r>
            <a:r>
              <a:rPr lang="en-US" sz="2899" b="1" dirty="0">
                <a:solidFill>
                  <a:srgbClr val="6D4F3F"/>
                </a:solidFill>
              </a:rPr>
              <a:t> </a:t>
            </a:r>
            <a:r>
              <a:rPr lang="en-US" sz="2899" b="1" dirty="0" err="1">
                <a:solidFill>
                  <a:srgbClr val="6D4F3F"/>
                </a:solidFill>
              </a:rPr>
              <a:t>목적</a:t>
            </a:r>
            <a:endParaRPr dirty="0"/>
          </a:p>
        </p:txBody>
      </p:sp>
      <p:grpSp>
        <p:nvGrpSpPr>
          <p:cNvPr id="109" name="Google Shape;109;p15"/>
          <p:cNvGrpSpPr/>
          <p:nvPr/>
        </p:nvGrpSpPr>
        <p:grpSpPr>
          <a:xfrm>
            <a:off x="-50" y="-637742"/>
            <a:ext cx="18288122" cy="2247276"/>
            <a:chOff x="0" y="-219075"/>
            <a:chExt cx="4816593" cy="845190"/>
          </a:xfrm>
        </p:grpSpPr>
        <p:sp>
          <p:nvSpPr>
            <p:cNvPr id="110" name="Google Shape;110;p15"/>
            <p:cNvSpPr/>
            <p:nvPr/>
          </p:nvSpPr>
          <p:spPr>
            <a:xfrm>
              <a:off x="0" y="0"/>
              <a:ext cx="4816592" cy="626115"/>
            </a:xfrm>
            <a:custGeom>
              <a:avLst/>
              <a:gdLst/>
              <a:ahLst/>
              <a:cxnLst/>
              <a:rect l="l" t="t" r="r" b="b"/>
              <a:pathLst>
                <a:path w="4816592" h="62611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626115"/>
                  </a:lnTo>
                  <a:lnTo>
                    <a:pt x="0" y="626115"/>
                  </a:lnTo>
                  <a:close/>
                </a:path>
              </a:pathLst>
            </a:custGeom>
            <a:solidFill>
              <a:srgbClr val="291E18">
                <a:alpha val="69803"/>
              </a:srgbClr>
            </a:solidFill>
            <a:ln>
              <a:noFill/>
            </a:ln>
          </p:spPr>
        </p:sp>
        <p:sp>
          <p:nvSpPr>
            <p:cNvPr id="111" name="Google Shape;111;p15"/>
            <p:cNvSpPr txBox="1"/>
            <p:nvPr/>
          </p:nvSpPr>
          <p:spPr>
            <a:xfrm>
              <a:off x="0" y="-219075"/>
              <a:ext cx="4816593" cy="845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9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5"/>
          <p:cNvSpPr txBox="1"/>
          <p:nvPr/>
        </p:nvSpPr>
        <p:spPr>
          <a:xfrm>
            <a:off x="889350" y="431700"/>
            <a:ext cx="9591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EDE4D9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4500">
                <a:solidFill>
                  <a:srgbClr val="EDE4D9"/>
                </a:solidFill>
              </a:rPr>
              <a:t>프로젝트 목적 및 기대효과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4571999" y="3073675"/>
            <a:ext cx="9036425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4F3F"/>
              </a:buClr>
              <a:buSzPts val="2600"/>
              <a:buAutoNum type="arabicPeriod"/>
            </a:pP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테이크아웃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카페</a:t>
            </a:r>
            <a:r>
              <a:rPr lang="ko-KR" altLang="en-US" sz="2600" dirty="0">
                <a:solidFill>
                  <a:srgbClr val="6D4F3F"/>
                </a:solidFill>
                <a:latin typeface="+mn-ea"/>
                <a:ea typeface="+mn-ea"/>
              </a:rPr>
              <a:t>는 빠르고 간편하게 음료를 </a:t>
            </a:r>
            <a:endParaRPr lang="en-US" altLang="ko-KR" sz="2600" dirty="0">
              <a:solidFill>
                <a:srgbClr val="6D4F3F"/>
              </a:solidFill>
              <a:latin typeface="+mn-ea"/>
              <a:ea typeface="+mn-ea"/>
            </a:endParaRPr>
          </a:p>
          <a:p>
            <a:pPr marL="635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4F3F"/>
              </a:buClr>
              <a:buSzPts val="2600"/>
            </a:pPr>
            <a:r>
              <a:rPr lang="en-US" altLang="ko-KR" sz="2600" dirty="0">
                <a:solidFill>
                  <a:srgbClr val="6D4F3F"/>
                </a:solidFill>
                <a:latin typeface="+mn-ea"/>
                <a:ea typeface="+mn-ea"/>
              </a:rPr>
              <a:t>   </a:t>
            </a:r>
            <a:r>
              <a:rPr lang="ko-KR" altLang="en-US" sz="2600" dirty="0">
                <a:solidFill>
                  <a:srgbClr val="6D4F3F"/>
                </a:solidFill>
                <a:latin typeface="+mn-ea"/>
                <a:ea typeface="+mn-ea"/>
              </a:rPr>
              <a:t>구입할 수 있는 장점이 있음</a:t>
            </a:r>
            <a:endParaRPr lang="en-US" altLang="ko-KR" sz="2600" dirty="0">
              <a:solidFill>
                <a:srgbClr val="6D4F3F"/>
              </a:solidFill>
              <a:latin typeface="+mn-ea"/>
              <a:ea typeface="+mn-ea"/>
            </a:endParaRPr>
          </a:p>
          <a:p>
            <a:pPr marL="635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4F3F"/>
              </a:buClr>
              <a:buSzPts val="2600"/>
            </a:pPr>
            <a:r>
              <a:rPr lang="ko-KR" altLang="en-US" sz="2600" dirty="0">
                <a:solidFill>
                  <a:srgbClr val="6D4F3F"/>
                </a:solidFill>
                <a:latin typeface="+mn-ea"/>
                <a:ea typeface="+mn-ea"/>
              </a:rPr>
              <a:t>   이와 같은 장점을 더욱 </a:t>
            </a:r>
            <a:r>
              <a:rPr lang="ko-KR" altLang="en-US" sz="2600" dirty="0" err="1">
                <a:solidFill>
                  <a:srgbClr val="6D4F3F"/>
                </a:solidFill>
                <a:latin typeface="+mn-ea"/>
                <a:ea typeface="+mn-ea"/>
              </a:rPr>
              <a:t>강화시키기</a:t>
            </a:r>
            <a:r>
              <a:rPr lang="ko-KR" altLang="en-US" sz="2600" dirty="0">
                <a:solidFill>
                  <a:srgbClr val="6D4F3F"/>
                </a:solidFill>
                <a:latin typeface="+mn-ea"/>
                <a:ea typeface="+mn-ea"/>
              </a:rPr>
              <a:t> 위해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</a:p>
          <a:p>
            <a:pPr marL="635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4F3F"/>
              </a:buClr>
              <a:buSzPts val="2600"/>
            </a:pP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   </a:t>
            </a:r>
            <a:r>
              <a:rPr lang="ko-KR" altLang="en-US" sz="2600" dirty="0">
                <a:solidFill>
                  <a:srgbClr val="6D4F3F"/>
                </a:solidFill>
                <a:latin typeface="+mn-ea"/>
                <a:ea typeface="+mn-ea"/>
              </a:rPr>
              <a:t>소비자가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직접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ko-KR" altLang="en-US" sz="2600" dirty="0">
                <a:solidFill>
                  <a:srgbClr val="6D4F3F"/>
                </a:solidFill>
                <a:latin typeface="+mn-ea"/>
                <a:ea typeface="+mn-ea"/>
              </a:rPr>
              <a:t>주문할 수 있는 카페 키오스크 개발</a:t>
            </a:r>
            <a:br>
              <a:rPr lang="en-US" altLang="ko-KR" sz="2600" dirty="0">
                <a:solidFill>
                  <a:srgbClr val="6D4F3F"/>
                </a:solidFill>
                <a:latin typeface="+mn-ea"/>
                <a:ea typeface="+mn-ea"/>
              </a:rPr>
            </a:br>
            <a:r>
              <a:rPr lang="en-US" altLang="ko-KR" sz="2600" dirty="0">
                <a:solidFill>
                  <a:srgbClr val="6D4F3F"/>
                </a:solidFill>
                <a:latin typeface="+mn-ea"/>
                <a:ea typeface="+mn-ea"/>
              </a:rPr>
              <a:t>2.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직원의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업무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부담을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줄이고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,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주문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실수를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방지할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수</a:t>
            </a:r>
          </a:p>
          <a:p>
            <a:pPr marL="635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4F3F"/>
              </a:buClr>
              <a:buSzPts val="2600"/>
            </a:pP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  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있도록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하기위해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개발하였음</a:t>
            </a:r>
            <a:endParaRPr sz="2600" dirty="0">
              <a:solidFill>
                <a:srgbClr val="6D4F3F"/>
              </a:solidFill>
              <a:latin typeface="+mn-ea"/>
              <a:ea typeface="+mn-e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4571998" y="6602249"/>
            <a:ext cx="8449800" cy="33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35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4F3F"/>
              </a:buClr>
              <a:buSzPts val="2600"/>
            </a:pPr>
            <a:endParaRPr lang="en-US" sz="2600" dirty="0">
              <a:solidFill>
                <a:srgbClr val="6D4F3F"/>
              </a:solidFill>
              <a:latin typeface="+mn-ea"/>
              <a:ea typeface="+mn-ea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4F3F"/>
              </a:buClr>
              <a:buSzPts val="2600"/>
              <a:buAutoNum type="arabicPeriod"/>
            </a:pPr>
            <a:r>
              <a:rPr lang="ko-KR" altLang="en-US" sz="2600" dirty="0">
                <a:solidFill>
                  <a:srgbClr val="6D4F3F"/>
                </a:solidFill>
                <a:latin typeface="+mn-ea"/>
                <a:ea typeface="+mn-ea"/>
              </a:rPr>
              <a:t>키오스크 사용으로 최소한의 직원고용으로 비용절감</a:t>
            </a:r>
            <a:endParaRPr lang="en-US" sz="2600" dirty="0">
              <a:solidFill>
                <a:srgbClr val="6D4F3F"/>
              </a:solidFill>
              <a:latin typeface="+mn-ea"/>
              <a:ea typeface="+mn-ea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4F3F"/>
              </a:buClr>
              <a:buSzPts val="2600"/>
              <a:buAutoNum type="arabicPeriod"/>
            </a:pP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자동화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된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매출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및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주문관리로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업무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효율성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증가</a:t>
            </a:r>
            <a:endParaRPr sz="2600" dirty="0">
              <a:solidFill>
                <a:srgbClr val="6D4F3F"/>
              </a:solidFill>
              <a:latin typeface="+mn-ea"/>
              <a:ea typeface="+mn-ea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4F3F"/>
              </a:buClr>
              <a:buSzPts val="2600"/>
              <a:buAutoNum type="arabicPeriod"/>
            </a:pP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데이터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저장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기능으로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손쉬운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매출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분석</a:t>
            </a:r>
            <a:r>
              <a:rPr lang="en-US" sz="2600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600" dirty="0" err="1">
                <a:solidFill>
                  <a:srgbClr val="6D4F3F"/>
                </a:solidFill>
                <a:latin typeface="+mn-ea"/>
                <a:ea typeface="+mn-ea"/>
              </a:rPr>
              <a:t>가능</a:t>
            </a:r>
            <a:endParaRPr lang="en-US" sz="2600" dirty="0">
              <a:solidFill>
                <a:srgbClr val="6D4F3F"/>
              </a:solidFill>
              <a:latin typeface="+mn-ea"/>
              <a:ea typeface="+mn-ea"/>
            </a:endParaRPr>
          </a:p>
          <a:p>
            <a:pPr marL="635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4F3F"/>
              </a:buClr>
              <a:buSzPts val="2600"/>
            </a:pPr>
            <a:endParaRPr sz="2600" dirty="0">
              <a:solidFill>
                <a:srgbClr val="6D4F3F"/>
              </a:solidFill>
              <a:latin typeface="+mn-ea"/>
              <a:ea typeface="+mn-e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15" name="Google Shape;115;p15"/>
          <p:cNvSpPr txBox="1"/>
          <p:nvPr/>
        </p:nvSpPr>
        <p:spPr>
          <a:xfrm>
            <a:off x="889350" y="6618925"/>
            <a:ext cx="310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34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6D4F3F"/>
                </a:solidFill>
              </a:rPr>
              <a:t>○ </a:t>
            </a:r>
            <a:r>
              <a:rPr lang="en-US" sz="2899" b="1" dirty="0" err="1">
                <a:solidFill>
                  <a:srgbClr val="6D4F3F"/>
                </a:solidFill>
              </a:rPr>
              <a:t>기대효과</a:t>
            </a:r>
            <a:endParaRPr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59250A-A75C-C32B-31D2-5D215CDE13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</a:rPr>
              <a:t>3</a:t>
            </a:fld>
            <a:r>
              <a:rPr lang="en-US" sz="2000" dirty="0">
                <a:solidFill>
                  <a:schemeClr val="tx1"/>
                </a:solidFill>
              </a:rPr>
              <a:t>/1</a:t>
            </a:r>
            <a:r>
              <a:rPr lang="en-US" altLang="ko-KR" sz="2000" dirty="0">
                <a:solidFill>
                  <a:schemeClr val="tx1"/>
                </a:solidFill>
              </a:rPr>
              <a:t>8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D9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/>
          <p:nvPr/>
        </p:nvSpPr>
        <p:spPr>
          <a:xfrm>
            <a:off x="0" y="0"/>
            <a:ext cx="18288000" cy="1610607"/>
          </a:xfrm>
          <a:custGeom>
            <a:avLst/>
            <a:gdLst/>
            <a:ahLst/>
            <a:cxnLst/>
            <a:rect l="l" t="t" r="r" b="b"/>
            <a:pathLst>
              <a:path w="18288000" h="2377279" extrusionOk="0">
                <a:moveTo>
                  <a:pt x="0" y="0"/>
                </a:moveTo>
                <a:lnTo>
                  <a:pt x="18288000" y="0"/>
                </a:lnTo>
                <a:lnTo>
                  <a:pt x="18288000" y="2377279"/>
                </a:lnTo>
                <a:lnTo>
                  <a:pt x="0" y="237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1643" b="-200835"/>
            </a:stretch>
          </a:blipFill>
          <a:ln>
            <a:noFill/>
          </a:ln>
        </p:spPr>
      </p:sp>
      <p:grpSp>
        <p:nvGrpSpPr>
          <p:cNvPr id="121" name="Google Shape;121;p16"/>
          <p:cNvGrpSpPr/>
          <p:nvPr/>
        </p:nvGrpSpPr>
        <p:grpSpPr>
          <a:xfrm>
            <a:off x="-50" y="-637742"/>
            <a:ext cx="18288118" cy="2247276"/>
            <a:chOff x="0" y="-219075"/>
            <a:chExt cx="4816592" cy="845190"/>
          </a:xfrm>
        </p:grpSpPr>
        <p:sp>
          <p:nvSpPr>
            <p:cNvPr id="122" name="Google Shape;122;p16"/>
            <p:cNvSpPr/>
            <p:nvPr/>
          </p:nvSpPr>
          <p:spPr>
            <a:xfrm>
              <a:off x="0" y="0"/>
              <a:ext cx="4816592" cy="626115"/>
            </a:xfrm>
            <a:custGeom>
              <a:avLst/>
              <a:gdLst/>
              <a:ahLst/>
              <a:cxnLst/>
              <a:rect l="l" t="t" r="r" b="b"/>
              <a:pathLst>
                <a:path w="4816592" h="62611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626115"/>
                  </a:lnTo>
                  <a:lnTo>
                    <a:pt x="0" y="626115"/>
                  </a:lnTo>
                  <a:close/>
                </a:path>
              </a:pathLst>
            </a:custGeom>
            <a:solidFill>
              <a:srgbClr val="291E18">
                <a:alpha val="69800"/>
              </a:srgbClr>
            </a:solidFill>
            <a:ln>
              <a:noFill/>
            </a:ln>
          </p:spPr>
        </p:sp>
        <p:sp>
          <p:nvSpPr>
            <p:cNvPr id="123" name="Google Shape;123;p16"/>
            <p:cNvSpPr txBox="1"/>
            <p:nvPr/>
          </p:nvSpPr>
          <p:spPr>
            <a:xfrm>
              <a:off x="0" y="-219075"/>
              <a:ext cx="48165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9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16"/>
          <p:cNvSpPr txBox="1"/>
          <p:nvPr/>
        </p:nvSpPr>
        <p:spPr>
          <a:xfrm>
            <a:off x="889350" y="431700"/>
            <a:ext cx="13858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500">
                <a:solidFill>
                  <a:srgbClr val="EDE4D9"/>
                </a:solidFill>
              </a:rPr>
              <a:t>2. Work Breakdown Structure (업무 분류 체계 - 설계)</a:t>
            </a:r>
            <a:endParaRPr/>
          </a:p>
        </p:txBody>
      </p:sp>
      <p:graphicFrame>
        <p:nvGraphicFramePr>
          <p:cNvPr id="125" name="Google Shape;125;p16"/>
          <p:cNvGraphicFramePr/>
          <p:nvPr>
            <p:extLst>
              <p:ext uri="{D42A27DB-BD31-4B8C-83A1-F6EECF244321}">
                <p14:modId xmlns:p14="http://schemas.microsoft.com/office/powerpoint/2010/main" val="4214386600"/>
              </p:ext>
            </p:extLst>
          </p:nvPr>
        </p:nvGraphicFramePr>
        <p:xfrm>
          <a:off x="1482913" y="3996450"/>
          <a:ext cx="15169875" cy="5259605"/>
        </p:xfrm>
        <a:graphic>
          <a:graphicData uri="http://schemas.openxmlformats.org/drawingml/2006/table">
            <a:tbl>
              <a:tblPr>
                <a:noFill/>
                <a:tableStyleId>{94C983F2-CF52-4B81-95AA-12B02D3749CE}</a:tableStyleId>
              </a:tblPr>
              <a:tblGrid>
                <a:gridCol w="216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7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7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7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7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구분</a:t>
                      </a:r>
                      <a:endParaRPr sz="2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7B6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작업</a:t>
                      </a:r>
                      <a:endParaRPr sz="2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7B6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세부내용</a:t>
                      </a:r>
                      <a:endParaRPr sz="2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7B6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시작일</a:t>
                      </a:r>
                      <a:endParaRPr sz="2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7B6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종료일</a:t>
                      </a:r>
                      <a:endParaRPr sz="2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7B6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완료유무</a:t>
                      </a:r>
                      <a:endParaRPr sz="2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7B6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담당</a:t>
                      </a:r>
                      <a:endParaRPr sz="2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7B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900">
                <a:tc row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/>
                        <a:t>설계</a:t>
                      </a:r>
                      <a:endParaRPr sz="23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BD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주제선정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Java 프로젝트 주제선정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25/3/11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25/3/11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완료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공동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7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기능정의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어떤 기능을 구현할지 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25/3/11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25/3/11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완료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공동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0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유스케이스 작성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25/3/11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25/3/12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완료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공동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0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ERD작성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25/3/12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25/3/12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완료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공동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WBS 작성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25/3/11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25/3/31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완료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공동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8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클래스 디자인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Java </a:t>
                      </a:r>
                      <a:r>
                        <a:rPr lang="en-US" sz="2100" dirty="0" err="1"/>
                        <a:t>클래스</a:t>
                      </a:r>
                      <a:r>
                        <a:rPr lang="en-US" sz="2100" dirty="0"/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 err="1"/>
                        <a:t>설계</a:t>
                      </a:r>
                      <a:endParaRPr sz="21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25/3/12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25/3/14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완료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공동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8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UML 작성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25/3/12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25/3/14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완료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 err="1"/>
                        <a:t>공동</a:t>
                      </a:r>
                      <a:endParaRPr sz="21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6" name="Google Shape;126;p16"/>
          <p:cNvSpPr txBox="1"/>
          <p:nvPr/>
        </p:nvSpPr>
        <p:spPr>
          <a:xfrm>
            <a:off x="1482925" y="1879975"/>
            <a:ext cx="13886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6D4F3F"/>
                </a:solidFill>
              </a:rPr>
              <a:t>○ </a:t>
            </a:r>
            <a:r>
              <a:rPr lang="en-US" sz="2850" b="1">
                <a:solidFill>
                  <a:srgbClr val="6D4F3F"/>
                </a:solidFill>
              </a:rPr>
              <a:t>프로젝트 설계 공동진행</a:t>
            </a:r>
            <a:endParaRPr sz="2899" b="1">
              <a:solidFill>
                <a:srgbClr val="6D4F3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6D4F3F"/>
                </a:solidFill>
              </a:rPr>
              <a:t>○ </a:t>
            </a:r>
            <a:r>
              <a:rPr lang="en-US" sz="2850" b="1">
                <a:solidFill>
                  <a:srgbClr val="6D4F3F"/>
                </a:solidFill>
              </a:rPr>
              <a:t>TUI개발: 김도윤, 이지영, 이재훈  </a:t>
            </a:r>
            <a:endParaRPr sz="2850" b="1">
              <a:solidFill>
                <a:srgbClr val="6D4F3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6D4F3F"/>
                </a:solidFill>
              </a:rPr>
              <a:t>○ </a:t>
            </a:r>
            <a:r>
              <a:rPr lang="en-US" sz="2850" b="1">
                <a:solidFill>
                  <a:srgbClr val="6D4F3F"/>
                </a:solidFill>
              </a:rPr>
              <a:t>GUI개발: 이지영, 이재훈</a:t>
            </a:r>
            <a:endParaRPr sz="2899" b="1">
              <a:solidFill>
                <a:srgbClr val="6D4F3F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779542-E2DF-E57F-CAA6-41BF6C0DEB4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12353" y="9709150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</a:rPr>
              <a:t>4</a:t>
            </a:fld>
            <a:r>
              <a:rPr lang="en-US" sz="2000" dirty="0">
                <a:solidFill>
                  <a:schemeClr val="tx1"/>
                </a:solidFill>
              </a:rPr>
              <a:t>/1</a:t>
            </a:r>
            <a:r>
              <a:rPr lang="en-US" altLang="ko-KR" sz="2000" dirty="0">
                <a:solidFill>
                  <a:schemeClr val="tx1"/>
                </a:solidFill>
              </a:rPr>
              <a:t>8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D9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0" y="0"/>
            <a:ext cx="18288000" cy="1610607"/>
          </a:xfrm>
          <a:custGeom>
            <a:avLst/>
            <a:gdLst/>
            <a:ahLst/>
            <a:cxnLst/>
            <a:rect l="l" t="t" r="r" b="b"/>
            <a:pathLst>
              <a:path w="18288000" h="2377279" extrusionOk="0">
                <a:moveTo>
                  <a:pt x="0" y="0"/>
                </a:moveTo>
                <a:lnTo>
                  <a:pt x="18288000" y="0"/>
                </a:lnTo>
                <a:lnTo>
                  <a:pt x="18288000" y="2377279"/>
                </a:lnTo>
                <a:lnTo>
                  <a:pt x="0" y="237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1643" b="-200835"/>
            </a:stretch>
          </a:blipFill>
          <a:ln>
            <a:noFill/>
          </a:ln>
        </p:spPr>
      </p:sp>
      <p:grpSp>
        <p:nvGrpSpPr>
          <p:cNvPr id="132" name="Google Shape;132;p17"/>
          <p:cNvGrpSpPr/>
          <p:nvPr/>
        </p:nvGrpSpPr>
        <p:grpSpPr>
          <a:xfrm>
            <a:off x="-50" y="-637742"/>
            <a:ext cx="18288118" cy="2247276"/>
            <a:chOff x="0" y="-219075"/>
            <a:chExt cx="4816592" cy="845190"/>
          </a:xfrm>
        </p:grpSpPr>
        <p:sp>
          <p:nvSpPr>
            <p:cNvPr id="133" name="Google Shape;133;p17"/>
            <p:cNvSpPr/>
            <p:nvPr/>
          </p:nvSpPr>
          <p:spPr>
            <a:xfrm>
              <a:off x="0" y="0"/>
              <a:ext cx="4816592" cy="626115"/>
            </a:xfrm>
            <a:custGeom>
              <a:avLst/>
              <a:gdLst/>
              <a:ahLst/>
              <a:cxnLst/>
              <a:rect l="l" t="t" r="r" b="b"/>
              <a:pathLst>
                <a:path w="4816592" h="62611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626115"/>
                  </a:lnTo>
                  <a:lnTo>
                    <a:pt x="0" y="626115"/>
                  </a:lnTo>
                  <a:close/>
                </a:path>
              </a:pathLst>
            </a:custGeom>
            <a:solidFill>
              <a:srgbClr val="291E18">
                <a:alpha val="69800"/>
              </a:srgbClr>
            </a:solidFill>
            <a:ln>
              <a:noFill/>
            </a:ln>
          </p:spPr>
        </p:sp>
        <p:sp>
          <p:nvSpPr>
            <p:cNvPr id="134" name="Google Shape;134;p17"/>
            <p:cNvSpPr txBox="1"/>
            <p:nvPr/>
          </p:nvSpPr>
          <p:spPr>
            <a:xfrm>
              <a:off x="0" y="-219075"/>
              <a:ext cx="48165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9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17"/>
          <p:cNvSpPr txBox="1"/>
          <p:nvPr/>
        </p:nvSpPr>
        <p:spPr>
          <a:xfrm>
            <a:off x="889350" y="431700"/>
            <a:ext cx="13858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500">
                <a:solidFill>
                  <a:srgbClr val="EDE4D9"/>
                </a:solidFill>
              </a:rPr>
              <a:t>2. Work Breakdown Structure (업무 분류 체계 - 개발)</a:t>
            </a:r>
            <a:endParaRPr/>
          </a:p>
        </p:txBody>
      </p:sp>
      <p:graphicFrame>
        <p:nvGraphicFramePr>
          <p:cNvPr id="136" name="Google Shape;136;p17"/>
          <p:cNvGraphicFramePr/>
          <p:nvPr/>
        </p:nvGraphicFramePr>
        <p:xfrm>
          <a:off x="1559113" y="2165625"/>
          <a:ext cx="15169875" cy="7794045"/>
        </p:xfrm>
        <a:graphic>
          <a:graphicData uri="http://schemas.openxmlformats.org/drawingml/2006/table">
            <a:tbl>
              <a:tblPr>
                <a:noFill/>
                <a:tableStyleId>{94C983F2-CF52-4B81-95AA-12B02D3749CE}</a:tableStyleId>
              </a:tblPr>
              <a:tblGrid>
                <a:gridCol w="216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7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7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7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7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구분</a:t>
                      </a:r>
                      <a:endParaRPr sz="2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7B6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작업</a:t>
                      </a:r>
                      <a:endParaRPr sz="2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7B6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세부내용</a:t>
                      </a:r>
                      <a:endParaRPr sz="2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7B6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시작일</a:t>
                      </a:r>
                      <a:endParaRPr sz="2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7B6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종료일</a:t>
                      </a:r>
                      <a:endParaRPr sz="2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7B6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완료유무</a:t>
                      </a:r>
                      <a:endParaRPr sz="2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7B6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/>
                        <a:t>담당</a:t>
                      </a:r>
                      <a:endParaRPr sz="2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7B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900">
                <a:tc row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/>
                        <a:t>개발</a:t>
                      </a:r>
                      <a:endParaRPr sz="23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BD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테이블 생성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100">
                          <a:solidFill>
                            <a:schemeClr val="dk1"/>
                          </a:solidFill>
                        </a:rPr>
                        <a:t>Java와 연결할 오라클 DB 테이블 생성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25/3/12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25/3/14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완료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공동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0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POI 구현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메뉴, 회원, 주문내역, 매출 정보 엑셀연동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25/3/26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25/3/27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완료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공동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4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TUI 구현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회원관리, 정보, DB연동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25/3/14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25/3/17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완료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김도윤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8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메뉴관리, 정보, DB연동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25/3/14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25/3/17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완료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이재훈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50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주문내역 관리, 정보, DB연동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25/3/14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25/3/17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완료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이지영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50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매출 정보, DB연동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25/3/18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25/3/24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완료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김도윤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50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키오스크  GUI 구현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키오스크 메뉴화면 구현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25/3/18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25/3/21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완료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이지영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50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키오스크 결제화면 구현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25/3/18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25/3/26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완료</a:t>
                      </a:r>
                      <a:endParaRPr sz="2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 err="1"/>
                        <a:t>이재훈</a:t>
                      </a:r>
                      <a:endParaRPr sz="21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71797C-9EF7-43DF-0B0E-CF7818F8CB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</a:rPr>
              <a:t>5</a:t>
            </a:fld>
            <a:r>
              <a:rPr lang="en-US" sz="2000" dirty="0">
                <a:solidFill>
                  <a:schemeClr val="tx1"/>
                </a:solidFill>
              </a:rPr>
              <a:t>/1</a:t>
            </a:r>
            <a:r>
              <a:rPr lang="en-US" altLang="ko-KR" sz="2000" dirty="0">
                <a:solidFill>
                  <a:schemeClr val="tx1"/>
                </a:solidFill>
              </a:rPr>
              <a:t>8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D9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/>
          <p:nvPr/>
        </p:nvSpPr>
        <p:spPr>
          <a:xfrm>
            <a:off x="0" y="0"/>
            <a:ext cx="18288000" cy="1610607"/>
          </a:xfrm>
          <a:custGeom>
            <a:avLst/>
            <a:gdLst/>
            <a:ahLst/>
            <a:cxnLst/>
            <a:rect l="l" t="t" r="r" b="b"/>
            <a:pathLst>
              <a:path w="18288000" h="2377279" extrusionOk="0">
                <a:moveTo>
                  <a:pt x="0" y="0"/>
                </a:moveTo>
                <a:lnTo>
                  <a:pt x="18288000" y="0"/>
                </a:lnTo>
                <a:lnTo>
                  <a:pt x="18288000" y="2377279"/>
                </a:lnTo>
                <a:lnTo>
                  <a:pt x="0" y="237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1643" b="-200835"/>
            </a:stretch>
          </a:blipFill>
          <a:ln>
            <a:noFill/>
          </a:ln>
        </p:spPr>
      </p:sp>
      <p:sp>
        <p:nvSpPr>
          <p:cNvPr id="142" name="Google Shape;142;p18"/>
          <p:cNvSpPr txBox="1"/>
          <p:nvPr/>
        </p:nvSpPr>
        <p:spPr>
          <a:xfrm>
            <a:off x="1822163" y="3226085"/>
            <a:ext cx="22920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234047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2340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234047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" name="Google Shape;143;p18"/>
          <p:cNvGrpSpPr/>
          <p:nvPr/>
        </p:nvGrpSpPr>
        <p:grpSpPr>
          <a:xfrm>
            <a:off x="-50" y="-637742"/>
            <a:ext cx="18288118" cy="2247276"/>
            <a:chOff x="0" y="-219075"/>
            <a:chExt cx="4816592" cy="845190"/>
          </a:xfrm>
        </p:grpSpPr>
        <p:sp>
          <p:nvSpPr>
            <p:cNvPr id="144" name="Google Shape;144;p18"/>
            <p:cNvSpPr/>
            <p:nvPr/>
          </p:nvSpPr>
          <p:spPr>
            <a:xfrm>
              <a:off x="0" y="0"/>
              <a:ext cx="4816592" cy="626115"/>
            </a:xfrm>
            <a:custGeom>
              <a:avLst/>
              <a:gdLst/>
              <a:ahLst/>
              <a:cxnLst/>
              <a:rect l="l" t="t" r="r" b="b"/>
              <a:pathLst>
                <a:path w="4816592" h="62611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626115"/>
                  </a:lnTo>
                  <a:lnTo>
                    <a:pt x="0" y="626115"/>
                  </a:lnTo>
                  <a:close/>
                </a:path>
              </a:pathLst>
            </a:custGeom>
            <a:solidFill>
              <a:srgbClr val="291E18">
                <a:alpha val="69800"/>
              </a:srgbClr>
            </a:solidFill>
            <a:ln>
              <a:noFill/>
            </a:ln>
          </p:spPr>
        </p:sp>
        <p:sp>
          <p:nvSpPr>
            <p:cNvPr id="145" name="Google Shape;145;p18"/>
            <p:cNvSpPr txBox="1"/>
            <p:nvPr/>
          </p:nvSpPr>
          <p:spPr>
            <a:xfrm>
              <a:off x="0" y="-219075"/>
              <a:ext cx="48165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9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8"/>
          <p:cNvSpPr txBox="1"/>
          <p:nvPr/>
        </p:nvSpPr>
        <p:spPr>
          <a:xfrm>
            <a:off x="889350" y="431692"/>
            <a:ext cx="7365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500">
                <a:solidFill>
                  <a:srgbClr val="EDE4D9"/>
                </a:solidFill>
              </a:rPr>
              <a:t>3. 개발환경</a:t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4381025" y="3226075"/>
            <a:ext cx="8054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6D4F3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3944425" y="6291175"/>
            <a:ext cx="8054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6D4F3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"/>
          <p:cNvSpPr txBox="1"/>
          <p:nvPr/>
        </p:nvSpPr>
        <p:spPr>
          <a:xfrm>
            <a:off x="375250" y="2576663"/>
            <a:ext cx="10563600" cy="4430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3173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1E18"/>
              </a:buClr>
              <a:buSzPts val="3199"/>
              <a:buChar char="-"/>
            </a:pPr>
            <a:r>
              <a:rPr lang="en-US" sz="3199" b="1" dirty="0" err="1">
                <a:solidFill>
                  <a:srgbClr val="291E18"/>
                </a:solidFill>
                <a:latin typeface="+mn-ea"/>
                <a:ea typeface="+mn-ea"/>
              </a:rPr>
              <a:t>운영체제</a:t>
            </a:r>
            <a:r>
              <a:rPr lang="en-US" sz="3199" b="1" dirty="0">
                <a:solidFill>
                  <a:srgbClr val="291E18"/>
                </a:solidFill>
                <a:latin typeface="+mn-ea"/>
                <a:ea typeface="+mn-ea"/>
              </a:rPr>
              <a:t>: Windows10</a:t>
            </a:r>
            <a:endParaRPr sz="3199" b="1" dirty="0">
              <a:solidFill>
                <a:srgbClr val="291E18"/>
              </a:solidFill>
              <a:latin typeface="+mn-ea"/>
              <a:ea typeface="+mn-ea"/>
            </a:endParaRPr>
          </a:p>
          <a:p>
            <a:pPr marL="457200" marR="0" lvl="0" indent="-43173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1E18"/>
              </a:buClr>
              <a:buSzPts val="3199"/>
              <a:buChar char="-"/>
            </a:pPr>
            <a:r>
              <a:rPr lang="en-US" sz="3199" b="1" dirty="0" err="1">
                <a:solidFill>
                  <a:srgbClr val="291E18"/>
                </a:solidFill>
                <a:latin typeface="+mn-ea"/>
                <a:ea typeface="+mn-ea"/>
              </a:rPr>
              <a:t>메모리</a:t>
            </a:r>
            <a:r>
              <a:rPr lang="en-US" sz="3199" b="1" dirty="0">
                <a:solidFill>
                  <a:srgbClr val="291E18"/>
                </a:solidFill>
                <a:latin typeface="+mn-ea"/>
                <a:ea typeface="+mn-ea"/>
              </a:rPr>
              <a:t>: 8GB</a:t>
            </a:r>
            <a:endParaRPr sz="3199" b="1" dirty="0">
              <a:solidFill>
                <a:srgbClr val="291E18"/>
              </a:solidFill>
              <a:latin typeface="+mn-ea"/>
              <a:ea typeface="+mn-ea"/>
            </a:endParaRPr>
          </a:p>
          <a:p>
            <a:pPr marL="457200" marR="0" lvl="0" indent="-43173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1E18"/>
              </a:buClr>
              <a:buSzPts val="3199"/>
              <a:buChar char="-"/>
            </a:pPr>
            <a:r>
              <a:rPr lang="en-US" sz="3199" b="1" dirty="0">
                <a:solidFill>
                  <a:srgbClr val="291E18"/>
                </a:solidFill>
                <a:latin typeface="+mn-ea"/>
                <a:ea typeface="+mn-ea"/>
              </a:rPr>
              <a:t>JDK: 1.8</a:t>
            </a:r>
            <a:endParaRPr sz="3199" b="1" dirty="0">
              <a:solidFill>
                <a:srgbClr val="291E18"/>
              </a:solidFill>
              <a:latin typeface="+mn-ea"/>
              <a:ea typeface="+mn-ea"/>
            </a:endParaRPr>
          </a:p>
          <a:p>
            <a:pPr marL="457200" marR="0" lvl="0" indent="-43173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1E18"/>
              </a:buClr>
              <a:buSzPts val="3199"/>
              <a:buChar char="-"/>
            </a:pPr>
            <a:r>
              <a:rPr lang="en-US" sz="3199" b="1" dirty="0">
                <a:solidFill>
                  <a:srgbClr val="291E18"/>
                </a:solidFill>
                <a:latin typeface="+mn-ea"/>
                <a:ea typeface="+mn-ea"/>
              </a:rPr>
              <a:t>IDE: eclipse</a:t>
            </a:r>
            <a:endParaRPr sz="3199" b="1" dirty="0">
              <a:solidFill>
                <a:srgbClr val="291E18"/>
              </a:solidFill>
              <a:latin typeface="+mn-ea"/>
              <a:ea typeface="+mn-ea"/>
            </a:endParaRPr>
          </a:p>
          <a:p>
            <a:pPr marL="457200" marR="0" lvl="0" indent="-43173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1E18"/>
              </a:buClr>
              <a:buSzPts val="3199"/>
              <a:buChar char="-"/>
            </a:pPr>
            <a:r>
              <a:rPr lang="en-US" sz="3199" b="1" dirty="0">
                <a:solidFill>
                  <a:srgbClr val="291E18"/>
                </a:solidFill>
                <a:latin typeface="+mn-ea"/>
                <a:ea typeface="+mn-ea"/>
              </a:rPr>
              <a:t>DB: oracle 11g r2</a:t>
            </a:r>
            <a:endParaRPr sz="3199" b="1" dirty="0">
              <a:solidFill>
                <a:srgbClr val="291E18"/>
              </a:solidFill>
              <a:latin typeface="+mn-ea"/>
              <a:ea typeface="+mn-ea"/>
            </a:endParaRPr>
          </a:p>
          <a:p>
            <a:pPr marL="457200" marR="0" lvl="0" indent="-43173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1E18"/>
              </a:buClr>
              <a:buSzPts val="3199"/>
              <a:buChar char="-"/>
            </a:pPr>
            <a:r>
              <a:rPr lang="en-US" sz="3199" b="1" dirty="0">
                <a:solidFill>
                  <a:srgbClr val="291E18"/>
                </a:solidFill>
                <a:latin typeface="+mn-ea"/>
                <a:ea typeface="+mn-ea"/>
              </a:rPr>
              <a:t>Libraries: Java Swing, APACHE POI, ojdbc6</a:t>
            </a:r>
            <a:endParaRPr sz="3199" b="1" dirty="0">
              <a:solidFill>
                <a:srgbClr val="291E18"/>
              </a:solidFill>
              <a:latin typeface="+mn-ea"/>
              <a:ea typeface="+mn-ea"/>
            </a:endParaRPr>
          </a:p>
        </p:txBody>
      </p:sp>
      <p:pic>
        <p:nvPicPr>
          <p:cNvPr id="150" name="Google Shape;150;p18" title="Apache_POI-Logo.win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5570" y="6520900"/>
            <a:ext cx="4430106" cy="301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 title="pngegg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1050" y="6137213"/>
            <a:ext cx="3783225" cy="37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 title="pngegg (2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925" y="7112900"/>
            <a:ext cx="3440224" cy="183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 title="pngegg (3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71175" y="7014463"/>
            <a:ext cx="2080635" cy="23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 title="pngegg (4)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51800" y="6291175"/>
            <a:ext cx="3015900" cy="30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5392C5-A953-2962-9633-7795A7039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</a:rPr>
              <a:t>6</a:t>
            </a:fld>
            <a:r>
              <a:rPr lang="en-US" sz="2000" dirty="0">
                <a:solidFill>
                  <a:schemeClr val="tx1"/>
                </a:solidFill>
              </a:rPr>
              <a:t>/1</a:t>
            </a:r>
            <a:r>
              <a:rPr lang="en-US" altLang="ko-KR" sz="2000" dirty="0">
                <a:solidFill>
                  <a:schemeClr val="tx1"/>
                </a:solidFill>
              </a:rPr>
              <a:t>8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D9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/>
          <p:nvPr/>
        </p:nvSpPr>
        <p:spPr>
          <a:xfrm>
            <a:off x="0" y="0"/>
            <a:ext cx="18288000" cy="1610607"/>
          </a:xfrm>
          <a:custGeom>
            <a:avLst/>
            <a:gdLst/>
            <a:ahLst/>
            <a:cxnLst/>
            <a:rect l="l" t="t" r="r" b="b"/>
            <a:pathLst>
              <a:path w="18288000" h="2377279" extrusionOk="0">
                <a:moveTo>
                  <a:pt x="0" y="0"/>
                </a:moveTo>
                <a:lnTo>
                  <a:pt x="18288000" y="0"/>
                </a:lnTo>
                <a:lnTo>
                  <a:pt x="18288000" y="2377279"/>
                </a:lnTo>
                <a:lnTo>
                  <a:pt x="0" y="237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1643" b="-200835"/>
            </a:stretch>
          </a:blipFill>
          <a:ln>
            <a:noFill/>
          </a:ln>
        </p:spPr>
      </p:sp>
      <p:grpSp>
        <p:nvGrpSpPr>
          <p:cNvPr id="160" name="Google Shape;160;p19"/>
          <p:cNvGrpSpPr/>
          <p:nvPr/>
        </p:nvGrpSpPr>
        <p:grpSpPr>
          <a:xfrm>
            <a:off x="-50" y="-637742"/>
            <a:ext cx="18288118" cy="2247276"/>
            <a:chOff x="0" y="-219075"/>
            <a:chExt cx="4816592" cy="845190"/>
          </a:xfrm>
        </p:grpSpPr>
        <p:sp>
          <p:nvSpPr>
            <p:cNvPr id="161" name="Google Shape;161;p19"/>
            <p:cNvSpPr/>
            <p:nvPr/>
          </p:nvSpPr>
          <p:spPr>
            <a:xfrm>
              <a:off x="0" y="0"/>
              <a:ext cx="4816592" cy="626115"/>
            </a:xfrm>
            <a:custGeom>
              <a:avLst/>
              <a:gdLst/>
              <a:ahLst/>
              <a:cxnLst/>
              <a:rect l="l" t="t" r="r" b="b"/>
              <a:pathLst>
                <a:path w="4816592" h="62611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626115"/>
                  </a:lnTo>
                  <a:lnTo>
                    <a:pt x="0" y="626115"/>
                  </a:lnTo>
                  <a:close/>
                </a:path>
              </a:pathLst>
            </a:custGeom>
            <a:solidFill>
              <a:srgbClr val="291E18">
                <a:alpha val="69800"/>
              </a:srgbClr>
            </a:solidFill>
            <a:ln>
              <a:noFill/>
            </a:ln>
          </p:spPr>
        </p:sp>
        <p:sp>
          <p:nvSpPr>
            <p:cNvPr id="162" name="Google Shape;162;p19"/>
            <p:cNvSpPr txBox="1"/>
            <p:nvPr/>
          </p:nvSpPr>
          <p:spPr>
            <a:xfrm>
              <a:off x="0" y="-219075"/>
              <a:ext cx="48165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9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9"/>
          <p:cNvSpPr txBox="1"/>
          <p:nvPr/>
        </p:nvSpPr>
        <p:spPr>
          <a:xfrm>
            <a:off x="889350" y="431692"/>
            <a:ext cx="7365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500">
                <a:solidFill>
                  <a:srgbClr val="EDE4D9"/>
                </a:solidFill>
              </a:rPr>
              <a:t>4. 기능정의서(관리자)</a:t>
            </a:r>
            <a:endParaRPr/>
          </a:p>
        </p:txBody>
      </p:sp>
      <p:graphicFrame>
        <p:nvGraphicFramePr>
          <p:cNvPr id="164" name="Google Shape;164;p19"/>
          <p:cNvGraphicFramePr/>
          <p:nvPr>
            <p:extLst>
              <p:ext uri="{D42A27DB-BD31-4B8C-83A1-F6EECF244321}">
                <p14:modId xmlns:p14="http://schemas.microsoft.com/office/powerpoint/2010/main" val="3321946294"/>
              </p:ext>
            </p:extLst>
          </p:nvPr>
        </p:nvGraphicFramePr>
        <p:xfrm>
          <a:off x="816688" y="2743025"/>
          <a:ext cx="16383000" cy="6670860"/>
        </p:xfrm>
        <a:graphic>
          <a:graphicData uri="http://schemas.openxmlformats.org/drawingml/2006/table">
            <a:tbl>
              <a:tblPr>
                <a:noFill/>
                <a:tableStyleId>{94C983F2-CF52-4B81-95AA-12B02D3749CE}</a:tableStyleId>
              </a:tblPr>
              <a:tblGrid>
                <a:gridCol w="69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번호</a:t>
                      </a:r>
                      <a:endParaRPr sz="22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7B6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기능명</a:t>
                      </a:r>
                      <a:endParaRPr sz="22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7B6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  <a:endParaRPr sz="2200" b="1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7B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sz="240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BDB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메뉴관리</a:t>
                      </a:r>
                      <a:endParaRPr sz="23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등록</a:t>
                      </a:r>
                      <a:endParaRPr sz="2100" b="1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카테고리별 메뉴명,가격을 입력하여 신규 메뉴 추가</a:t>
                      </a:r>
                      <a:endParaRPr sz="2100" b="1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sz="240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BDB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조회</a:t>
                      </a:r>
                      <a:endParaRPr sz="21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등록된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메뉴명,가격,태그를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출력</a:t>
                      </a:r>
                      <a:endParaRPr sz="21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sz="240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BDB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검색</a:t>
                      </a:r>
                      <a:endParaRPr sz="21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등록된 메뉴 정보를 검색 조회가 가능하며, 메뉴명, 가격, 태그등을 수정 또는 전체삭제</a:t>
                      </a:r>
                      <a:endParaRPr sz="2100" b="1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sz="240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BDB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회원관리</a:t>
                      </a:r>
                      <a:endParaRPr sz="2200" b="1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조회</a:t>
                      </a:r>
                      <a:endParaRPr sz="2100" b="1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등록된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회원의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전화번호와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스탬프개수를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조회</a:t>
                      </a:r>
                      <a:endParaRPr sz="21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sz="240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BDB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검색</a:t>
                      </a:r>
                      <a:endParaRPr sz="2100" b="1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등록된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회원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정보를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검색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조회하고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저장된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핸드폰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번호를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또는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전체삭제</a:t>
                      </a:r>
                      <a:endParaRPr sz="21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sz="240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4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BD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주문내역</a:t>
                      </a:r>
                      <a:endParaRPr sz="2200" b="1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관리</a:t>
                      </a:r>
                      <a:endParaRPr sz="2200" b="1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조회</a:t>
                      </a:r>
                      <a:endParaRPr sz="2100" b="1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소비자가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주문한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메뉴명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가격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수량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구매시간을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조회</a:t>
                      </a:r>
                      <a:endParaRPr sz="21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sz="240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4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BD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매출관리</a:t>
                      </a:r>
                      <a:endParaRPr sz="2200" b="1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일별매출조회</a:t>
                      </a:r>
                      <a:endParaRPr sz="2100" b="1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하루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동안의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매출을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집계하고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엑셀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저장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기능을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활용해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데이터를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endParaRPr sz="21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5" name="Google Shape;165;p19"/>
          <p:cNvSpPr txBox="1"/>
          <p:nvPr/>
        </p:nvSpPr>
        <p:spPr>
          <a:xfrm>
            <a:off x="816688" y="1608881"/>
            <a:ext cx="13886100" cy="864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34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6D4F3F"/>
                </a:solidFill>
              </a:rPr>
              <a:t>○ </a:t>
            </a:r>
            <a:r>
              <a:rPr lang="en-US" sz="2400" b="1" dirty="0" err="1">
                <a:solidFill>
                  <a:srgbClr val="6D4F3F"/>
                </a:solidFill>
                <a:latin typeface="+mn-ea"/>
                <a:ea typeface="+mn-ea"/>
              </a:rPr>
              <a:t>관리자는</a:t>
            </a:r>
            <a:r>
              <a:rPr lang="en-US" sz="2400" b="1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400" b="1" dirty="0" err="1">
                <a:solidFill>
                  <a:srgbClr val="6D4F3F"/>
                </a:solidFill>
                <a:latin typeface="+mn-ea"/>
                <a:ea typeface="+mn-ea"/>
              </a:rPr>
              <a:t>메뉴관리</a:t>
            </a:r>
            <a:r>
              <a:rPr lang="en-US" sz="2400" b="1" dirty="0">
                <a:solidFill>
                  <a:srgbClr val="6D4F3F"/>
                </a:solidFill>
                <a:latin typeface="+mn-ea"/>
                <a:ea typeface="+mn-ea"/>
              </a:rPr>
              <a:t>, </a:t>
            </a:r>
            <a:r>
              <a:rPr lang="en-US" sz="2400" b="1" dirty="0" err="1">
                <a:solidFill>
                  <a:srgbClr val="6D4F3F"/>
                </a:solidFill>
                <a:latin typeface="+mn-ea"/>
                <a:ea typeface="+mn-ea"/>
              </a:rPr>
              <a:t>회원관리</a:t>
            </a:r>
            <a:r>
              <a:rPr lang="en-US" sz="2400" b="1" dirty="0">
                <a:solidFill>
                  <a:srgbClr val="6D4F3F"/>
                </a:solidFill>
                <a:latin typeface="+mn-ea"/>
                <a:ea typeface="+mn-ea"/>
              </a:rPr>
              <a:t>, </a:t>
            </a:r>
            <a:r>
              <a:rPr lang="en-US" sz="2400" b="1" dirty="0" err="1">
                <a:solidFill>
                  <a:srgbClr val="6D4F3F"/>
                </a:solidFill>
                <a:latin typeface="+mn-ea"/>
                <a:ea typeface="+mn-ea"/>
              </a:rPr>
              <a:t>주문내역관리</a:t>
            </a:r>
            <a:r>
              <a:rPr lang="en-US" sz="2400" b="1" dirty="0">
                <a:solidFill>
                  <a:srgbClr val="6D4F3F"/>
                </a:solidFill>
                <a:latin typeface="+mn-ea"/>
                <a:ea typeface="+mn-ea"/>
              </a:rPr>
              <a:t>, </a:t>
            </a:r>
            <a:r>
              <a:rPr lang="en-US" sz="2400" b="1" dirty="0" err="1">
                <a:solidFill>
                  <a:srgbClr val="6D4F3F"/>
                </a:solidFill>
                <a:latin typeface="+mn-ea"/>
                <a:ea typeface="+mn-ea"/>
              </a:rPr>
              <a:t>매출관리</a:t>
            </a:r>
            <a:r>
              <a:rPr lang="en-US" sz="2400" b="1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기능을 </a:t>
            </a:r>
            <a:r>
              <a:rPr lang="en-US" sz="2400" b="1" dirty="0">
                <a:solidFill>
                  <a:srgbClr val="6D4F3F"/>
                </a:solidFill>
                <a:latin typeface="+mn-ea"/>
                <a:ea typeface="+mn-ea"/>
              </a:rPr>
              <a:t>할 수 </a:t>
            </a:r>
            <a:r>
              <a:rPr lang="en-US" sz="2400" b="1" dirty="0" err="1">
                <a:solidFill>
                  <a:srgbClr val="6D4F3F"/>
                </a:solidFill>
                <a:latin typeface="+mn-ea"/>
                <a:ea typeface="+mn-ea"/>
              </a:rPr>
              <a:t>있음</a:t>
            </a:r>
            <a:endParaRPr sz="2400" b="1" dirty="0">
              <a:solidFill>
                <a:srgbClr val="6D4F3F"/>
              </a:solidFill>
              <a:latin typeface="+mn-ea"/>
              <a:ea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A3B647-7395-6B02-235F-D0BAB10808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</a:rPr>
              <a:t>7</a:t>
            </a:fld>
            <a:r>
              <a:rPr lang="en-US" sz="2000" dirty="0">
                <a:solidFill>
                  <a:schemeClr val="tx1"/>
                </a:solidFill>
              </a:rPr>
              <a:t>/1</a:t>
            </a:r>
            <a:r>
              <a:rPr lang="en-US" altLang="ko-KR" sz="2000" dirty="0">
                <a:solidFill>
                  <a:schemeClr val="tx1"/>
                </a:solidFill>
              </a:rPr>
              <a:t>8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D9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/>
          <p:nvPr/>
        </p:nvSpPr>
        <p:spPr>
          <a:xfrm>
            <a:off x="0" y="0"/>
            <a:ext cx="18288000" cy="1610607"/>
          </a:xfrm>
          <a:custGeom>
            <a:avLst/>
            <a:gdLst/>
            <a:ahLst/>
            <a:cxnLst/>
            <a:rect l="l" t="t" r="r" b="b"/>
            <a:pathLst>
              <a:path w="18288000" h="2377279" extrusionOk="0">
                <a:moveTo>
                  <a:pt x="0" y="0"/>
                </a:moveTo>
                <a:lnTo>
                  <a:pt x="18288000" y="0"/>
                </a:lnTo>
                <a:lnTo>
                  <a:pt x="18288000" y="2377279"/>
                </a:lnTo>
                <a:lnTo>
                  <a:pt x="0" y="237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1643" b="-200835"/>
            </a:stretch>
          </a:blipFill>
          <a:ln>
            <a:noFill/>
          </a:ln>
        </p:spPr>
      </p:sp>
      <p:grpSp>
        <p:nvGrpSpPr>
          <p:cNvPr id="171" name="Google Shape;171;p20"/>
          <p:cNvGrpSpPr/>
          <p:nvPr/>
        </p:nvGrpSpPr>
        <p:grpSpPr>
          <a:xfrm>
            <a:off x="-50" y="-637742"/>
            <a:ext cx="18288118" cy="2247276"/>
            <a:chOff x="0" y="-219075"/>
            <a:chExt cx="4816592" cy="845190"/>
          </a:xfrm>
        </p:grpSpPr>
        <p:sp>
          <p:nvSpPr>
            <p:cNvPr id="172" name="Google Shape;172;p20"/>
            <p:cNvSpPr/>
            <p:nvPr/>
          </p:nvSpPr>
          <p:spPr>
            <a:xfrm>
              <a:off x="0" y="0"/>
              <a:ext cx="4816592" cy="626115"/>
            </a:xfrm>
            <a:custGeom>
              <a:avLst/>
              <a:gdLst/>
              <a:ahLst/>
              <a:cxnLst/>
              <a:rect l="l" t="t" r="r" b="b"/>
              <a:pathLst>
                <a:path w="4816592" h="62611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626115"/>
                  </a:lnTo>
                  <a:lnTo>
                    <a:pt x="0" y="626115"/>
                  </a:lnTo>
                  <a:close/>
                </a:path>
              </a:pathLst>
            </a:custGeom>
            <a:solidFill>
              <a:srgbClr val="291E18">
                <a:alpha val="69800"/>
              </a:srgbClr>
            </a:solidFill>
            <a:ln>
              <a:noFill/>
            </a:ln>
          </p:spPr>
        </p:sp>
        <p:sp>
          <p:nvSpPr>
            <p:cNvPr id="173" name="Google Shape;173;p20"/>
            <p:cNvSpPr txBox="1"/>
            <p:nvPr/>
          </p:nvSpPr>
          <p:spPr>
            <a:xfrm>
              <a:off x="0" y="-219075"/>
              <a:ext cx="48165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9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20"/>
          <p:cNvSpPr txBox="1"/>
          <p:nvPr/>
        </p:nvSpPr>
        <p:spPr>
          <a:xfrm>
            <a:off x="889350" y="431692"/>
            <a:ext cx="7365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500">
                <a:solidFill>
                  <a:srgbClr val="EDE4D9"/>
                </a:solidFill>
              </a:rPr>
              <a:t>4. 기능정의서(키오스크)</a:t>
            </a:r>
            <a:endParaRPr/>
          </a:p>
        </p:txBody>
      </p:sp>
      <p:graphicFrame>
        <p:nvGraphicFramePr>
          <p:cNvPr id="175" name="Google Shape;175;p20"/>
          <p:cNvGraphicFramePr/>
          <p:nvPr>
            <p:extLst>
              <p:ext uri="{D42A27DB-BD31-4B8C-83A1-F6EECF244321}">
                <p14:modId xmlns:p14="http://schemas.microsoft.com/office/powerpoint/2010/main" val="2452197832"/>
              </p:ext>
            </p:extLst>
          </p:nvPr>
        </p:nvGraphicFramePr>
        <p:xfrm>
          <a:off x="753138" y="2718213"/>
          <a:ext cx="16504300" cy="6648185"/>
        </p:xfrm>
        <a:graphic>
          <a:graphicData uri="http://schemas.openxmlformats.org/drawingml/2006/table">
            <a:tbl>
              <a:tblPr>
                <a:noFill/>
                <a:tableStyleId>{94C983F2-CF52-4B81-95AA-12B02D3749CE}</a:tableStyleId>
              </a:tblPr>
              <a:tblGrid>
                <a:gridCol w="69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71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번호</a:t>
                      </a:r>
                      <a:endParaRPr sz="22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7B6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기능명</a:t>
                      </a:r>
                      <a:endParaRPr sz="22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7B6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  <a:endParaRPr sz="2200" b="1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7B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sz="240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BDB1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주문</a:t>
                      </a:r>
                      <a:endParaRPr sz="23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결제</a:t>
                      </a:r>
                      <a:endParaRPr sz="21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소비자는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키오스크에서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원하는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메뉴를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선택하고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수량을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조정하여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주문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할 수 있</a:t>
                      </a:r>
                      <a:r>
                        <a:rPr lang="ko-KR" alt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음</a:t>
                      </a:r>
                      <a:endParaRPr sz="21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sz="240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BDB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회원등록</a:t>
                      </a:r>
                      <a:endParaRPr sz="21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전화번호를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입력하여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새로운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회원등록</a:t>
                      </a:r>
                      <a:r>
                        <a:rPr lang="ko-KR" alt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하고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이후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주문시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혜택을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제공할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수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있도록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함</a:t>
                      </a:r>
                      <a:endParaRPr sz="21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sz="240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BDB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스탬프 적립</a:t>
                      </a:r>
                      <a:endParaRPr sz="2100" b="1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회원이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주문할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때마다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번호입력을 통해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스탬프를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적립하여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누적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개수에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따라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보상을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받을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수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있음</a:t>
                      </a:r>
                      <a:endParaRPr sz="21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sz="240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BDB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스탬프 사용</a:t>
                      </a:r>
                      <a:endParaRPr sz="2100" b="1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누적된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스탬프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개수가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보상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기준을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충족하면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할인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혜택을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제공하고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사용된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스탬프는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차감되도록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함</a:t>
                      </a:r>
                      <a:endParaRPr sz="21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sz="240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BDB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초기화</a:t>
                      </a:r>
                      <a:endParaRPr sz="2100" b="1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소비자는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결제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전까지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주문을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취소할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수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있음</a:t>
                      </a:r>
                      <a:endParaRPr sz="21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sz="240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BDB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주문내역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등록</a:t>
                      </a:r>
                      <a:endParaRPr sz="21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주문이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완료된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정보를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저장하여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주문내역 확인 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및 </a:t>
                      </a:r>
                      <a:r>
                        <a:rPr lang="ko-KR" alt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매출분석이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가능하도록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함</a:t>
                      </a:r>
                      <a:endParaRPr sz="21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sz="240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BDB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매출등록</a:t>
                      </a:r>
                      <a:endParaRPr sz="2100" b="1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결제를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완료하면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매출표에</a:t>
                      </a:r>
                      <a:r>
                        <a:rPr 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100" b="1" dirty="0" err="1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업데이트</a:t>
                      </a:r>
                      <a:r>
                        <a:rPr lang="ko-KR" altLang="en-US" sz="2100" b="1" dirty="0">
                          <a:solidFill>
                            <a:srgbClr val="291E18"/>
                          </a:solidFill>
                          <a:latin typeface="+mn-ea"/>
                          <a:ea typeface="+mn-ea"/>
                        </a:rPr>
                        <a:t>됨</a:t>
                      </a:r>
                      <a:endParaRPr sz="2100" b="1" dirty="0">
                        <a:solidFill>
                          <a:srgbClr val="291E18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6" name="Google Shape;176;p20"/>
          <p:cNvSpPr txBox="1"/>
          <p:nvPr/>
        </p:nvSpPr>
        <p:spPr>
          <a:xfrm>
            <a:off x="753138" y="1608881"/>
            <a:ext cx="13886100" cy="864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34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6D4F3F"/>
                </a:solidFill>
              </a:rPr>
              <a:t>○ </a:t>
            </a:r>
            <a:r>
              <a:rPr lang="ko-KR" altLang="en-US" sz="2400" b="1" dirty="0">
                <a:solidFill>
                  <a:srgbClr val="6D4F3F"/>
                </a:solidFill>
                <a:latin typeface="+mn-ea"/>
                <a:ea typeface="+mn-ea"/>
              </a:rPr>
              <a:t>소비자는 키오스크를 통해</a:t>
            </a:r>
            <a:r>
              <a:rPr lang="en-US" sz="2400" b="1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r>
              <a:rPr lang="en-US" sz="2400" b="1" dirty="0" err="1">
                <a:solidFill>
                  <a:srgbClr val="6D4F3F"/>
                </a:solidFill>
                <a:latin typeface="+mn-ea"/>
                <a:ea typeface="+mn-ea"/>
              </a:rPr>
              <a:t>주문</a:t>
            </a:r>
            <a:r>
              <a:rPr lang="en-US" sz="2400" b="1" dirty="0">
                <a:solidFill>
                  <a:srgbClr val="6D4F3F"/>
                </a:solidFill>
                <a:latin typeface="+mn-ea"/>
                <a:ea typeface="+mn-ea"/>
              </a:rPr>
              <a:t> 및 </a:t>
            </a:r>
            <a:r>
              <a:rPr lang="en-US" sz="2400" b="1" dirty="0" err="1">
                <a:solidFill>
                  <a:srgbClr val="6D4F3F"/>
                </a:solidFill>
                <a:latin typeface="+mn-ea"/>
                <a:ea typeface="+mn-ea"/>
              </a:rPr>
              <a:t>결제기능을</a:t>
            </a:r>
            <a:r>
              <a:rPr lang="en-US" sz="2400" b="1" dirty="0">
                <a:solidFill>
                  <a:srgbClr val="6D4F3F"/>
                </a:solidFill>
                <a:latin typeface="+mn-ea"/>
                <a:ea typeface="+mn-ea"/>
              </a:rPr>
              <a:t> 할 수 </a:t>
            </a:r>
            <a:r>
              <a:rPr lang="en-US" sz="2400" b="1" dirty="0" err="1">
                <a:solidFill>
                  <a:srgbClr val="6D4F3F"/>
                </a:solidFill>
                <a:latin typeface="+mn-ea"/>
                <a:ea typeface="+mn-ea"/>
              </a:rPr>
              <a:t>있음</a:t>
            </a:r>
            <a:r>
              <a:rPr lang="en-US" sz="2400" b="1" dirty="0">
                <a:solidFill>
                  <a:srgbClr val="6D4F3F"/>
                </a:solidFill>
                <a:latin typeface="+mn-ea"/>
                <a:ea typeface="+mn-ea"/>
              </a:rPr>
              <a:t> </a:t>
            </a:r>
            <a:endParaRPr sz="2400" b="1" dirty="0">
              <a:solidFill>
                <a:srgbClr val="6D4F3F"/>
              </a:solidFill>
              <a:latin typeface="+mn-ea"/>
              <a:ea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F199B1-4265-5220-E34E-0FF29D5911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</a:rPr>
              <a:t>8</a:t>
            </a:fld>
            <a:r>
              <a:rPr lang="en-US" sz="2000" dirty="0">
                <a:solidFill>
                  <a:schemeClr val="tx1"/>
                </a:solidFill>
              </a:rPr>
              <a:t>/1</a:t>
            </a:r>
            <a:r>
              <a:rPr lang="en-US" altLang="ko-KR" sz="2000" dirty="0">
                <a:solidFill>
                  <a:schemeClr val="tx1"/>
                </a:solidFill>
              </a:rPr>
              <a:t>8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D9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/>
          <p:nvPr/>
        </p:nvSpPr>
        <p:spPr>
          <a:xfrm>
            <a:off x="0" y="0"/>
            <a:ext cx="18288000" cy="1610607"/>
          </a:xfrm>
          <a:custGeom>
            <a:avLst/>
            <a:gdLst/>
            <a:ahLst/>
            <a:cxnLst/>
            <a:rect l="l" t="t" r="r" b="b"/>
            <a:pathLst>
              <a:path w="18288000" h="2377279" extrusionOk="0">
                <a:moveTo>
                  <a:pt x="0" y="0"/>
                </a:moveTo>
                <a:lnTo>
                  <a:pt x="18288000" y="0"/>
                </a:lnTo>
                <a:lnTo>
                  <a:pt x="18288000" y="2377279"/>
                </a:lnTo>
                <a:lnTo>
                  <a:pt x="0" y="237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1643" b="-200835"/>
            </a:stretch>
          </a:blipFill>
          <a:ln>
            <a:noFill/>
          </a:ln>
        </p:spPr>
      </p:sp>
      <p:grpSp>
        <p:nvGrpSpPr>
          <p:cNvPr id="182" name="Google Shape;182;p21"/>
          <p:cNvGrpSpPr/>
          <p:nvPr/>
        </p:nvGrpSpPr>
        <p:grpSpPr>
          <a:xfrm>
            <a:off x="0" y="-637751"/>
            <a:ext cx="18288118" cy="2247276"/>
            <a:chOff x="0" y="-219075"/>
            <a:chExt cx="4816592" cy="845190"/>
          </a:xfrm>
        </p:grpSpPr>
        <p:sp>
          <p:nvSpPr>
            <p:cNvPr id="183" name="Google Shape;183;p21"/>
            <p:cNvSpPr/>
            <p:nvPr/>
          </p:nvSpPr>
          <p:spPr>
            <a:xfrm>
              <a:off x="0" y="0"/>
              <a:ext cx="4816592" cy="626115"/>
            </a:xfrm>
            <a:custGeom>
              <a:avLst/>
              <a:gdLst/>
              <a:ahLst/>
              <a:cxnLst/>
              <a:rect l="l" t="t" r="r" b="b"/>
              <a:pathLst>
                <a:path w="4816592" h="62611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626115"/>
                  </a:lnTo>
                  <a:lnTo>
                    <a:pt x="0" y="626115"/>
                  </a:lnTo>
                  <a:close/>
                </a:path>
              </a:pathLst>
            </a:custGeom>
            <a:solidFill>
              <a:srgbClr val="291E18">
                <a:alpha val="69800"/>
              </a:srgbClr>
            </a:solidFill>
            <a:ln>
              <a:noFill/>
            </a:ln>
          </p:spPr>
        </p:sp>
        <p:sp>
          <p:nvSpPr>
            <p:cNvPr id="184" name="Google Shape;184;p21"/>
            <p:cNvSpPr txBox="1"/>
            <p:nvPr/>
          </p:nvSpPr>
          <p:spPr>
            <a:xfrm>
              <a:off x="0" y="-219075"/>
              <a:ext cx="48165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9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21"/>
          <p:cNvSpPr txBox="1"/>
          <p:nvPr/>
        </p:nvSpPr>
        <p:spPr>
          <a:xfrm>
            <a:off x="889350" y="431692"/>
            <a:ext cx="7365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EDE4D9"/>
                </a:solidFill>
              </a:rPr>
              <a:t>5. Use Case</a:t>
            </a: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275" y="1609525"/>
            <a:ext cx="10870151" cy="86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27B88E-BE1D-4726-A81C-DA95662B78E1}"/>
              </a:ext>
            </a:extLst>
          </p:cNvPr>
          <p:cNvSpPr txBox="1">
            <a:spLocks/>
          </p:cNvSpPr>
          <p:nvPr/>
        </p:nvSpPr>
        <p:spPr>
          <a:xfrm>
            <a:off x="15912353" y="97091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z="2000" smtClean="0">
                <a:solidFill>
                  <a:schemeClr val="tx1"/>
                </a:solidFill>
              </a:rPr>
              <a:pPr/>
              <a:t>9</a:t>
            </a:fld>
            <a:r>
              <a:rPr lang="en-US" sz="2000" dirty="0">
                <a:solidFill>
                  <a:schemeClr val="tx1"/>
                </a:solidFill>
              </a:rPr>
              <a:t>/1</a:t>
            </a:r>
            <a:r>
              <a:rPr lang="en-US" altLang="ko-KR" sz="2000" dirty="0">
                <a:solidFill>
                  <a:schemeClr val="tx1"/>
                </a:solidFill>
              </a:rPr>
              <a:t>8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1418</Words>
  <Application>Microsoft Office PowerPoint</Application>
  <PresentationFormat>사용자 지정</PresentationFormat>
  <Paragraphs>303</Paragraphs>
  <Slides>18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hu-13</dc:creator>
  <cp:lastModifiedBy>hu-13</cp:lastModifiedBy>
  <cp:revision>14</cp:revision>
  <dcterms:modified xsi:type="dcterms:W3CDTF">2025-04-02T23:52:17Z</dcterms:modified>
</cp:coreProperties>
</file>